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xml" ContentType="application/vnd.openxmlformats-officedocument.presentationml.tags+xml"/>
  <Override PartName="/ppt/notesSlides/notesSlide29.xml" ContentType="application/vnd.openxmlformats-officedocument.presentationml.notesSlide+xml"/>
  <Override PartName="/ppt/theme/themeOverride4.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695" r:id="rId3"/>
    <p:sldMasterId id="2147483731" r:id="rId4"/>
    <p:sldMasterId id="2147483743" r:id="rId5"/>
    <p:sldMasterId id="2147483755" r:id="rId6"/>
  </p:sldMasterIdLst>
  <p:notesMasterIdLst>
    <p:notesMasterId r:id="rId44"/>
  </p:notesMasterIdLst>
  <p:sldIdLst>
    <p:sldId id="318" r:id="rId7"/>
    <p:sldId id="319" r:id="rId8"/>
    <p:sldId id="322" r:id="rId9"/>
    <p:sldId id="320" r:id="rId10"/>
    <p:sldId id="321" r:id="rId11"/>
    <p:sldId id="323" r:id="rId12"/>
    <p:sldId id="330" r:id="rId13"/>
    <p:sldId id="324" r:id="rId14"/>
    <p:sldId id="331" r:id="rId15"/>
    <p:sldId id="332" r:id="rId16"/>
    <p:sldId id="325" r:id="rId17"/>
    <p:sldId id="333" r:id="rId18"/>
    <p:sldId id="326" r:id="rId19"/>
    <p:sldId id="328" r:id="rId20"/>
    <p:sldId id="329" r:id="rId21"/>
    <p:sldId id="298" r:id="rId22"/>
    <p:sldId id="300" r:id="rId23"/>
    <p:sldId id="306" r:id="rId24"/>
    <p:sldId id="308" r:id="rId25"/>
    <p:sldId id="304" r:id="rId26"/>
    <p:sldId id="302" r:id="rId27"/>
    <p:sldId id="316" r:id="rId28"/>
    <p:sldId id="264" r:id="rId29"/>
    <p:sldId id="278" r:id="rId30"/>
    <p:sldId id="270" r:id="rId31"/>
    <p:sldId id="290" r:id="rId32"/>
    <p:sldId id="291" r:id="rId33"/>
    <p:sldId id="281" r:id="rId34"/>
    <p:sldId id="279" r:id="rId35"/>
    <p:sldId id="305" r:id="rId36"/>
    <p:sldId id="271" r:id="rId37"/>
    <p:sldId id="294" r:id="rId38"/>
    <p:sldId id="275" r:id="rId39"/>
    <p:sldId id="274" r:id="rId40"/>
    <p:sldId id="286" r:id="rId41"/>
    <p:sldId id="285" r:id="rId42"/>
    <p:sldId id="284"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inimized">
    <p:restoredLeft sz="8065" autoAdjust="0"/>
    <p:restoredTop sz="77778" autoAdjust="0"/>
  </p:normalViewPr>
  <p:slideViewPr>
    <p:cSldViewPr>
      <p:cViewPr>
        <p:scale>
          <a:sx n="75" d="100"/>
          <a:sy n="75" d="100"/>
        </p:scale>
        <p:origin x="-1406" y="1205"/>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65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E4FFC97-5FC6-4300-9708-E08E6741DCEF}" type="datetimeFigureOut">
              <a:rPr lang="en-US"/>
              <a:pPr>
                <a:defRPr/>
              </a:pPr>
              <a:t>9/25/2013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21ED661-47E2-43F0-BF6B-D0C568CA9712}" type="slidenum">
              <a:rPr lang="en-US"/>
              <a:pPr>
                <a:defRPr/>
              </a:pPr>
              <a:t>‹#›</a:t>
            </a:fld>
            <a:endParaRPr lang="en-US"/>
          </a:p>
        </p:txBody>
      </p:sp>
    </p:spTree>
    <p:extLst>
      <p:ext uri="{BB962C8B-B14F-4D97-AF65-F5344CB8AC3E}">
        <p14:creationId xmlns:p14="http://schemas.microsoft.com/office/powerpoint/2010/main" val="11808111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biology-online.org/dictionary/Express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www.biology-online.org/dictionary/Constant" TargetMode="External"/><Relationship Id="rId4" Type="http://schemas.openxmlformats.org/officeDocument/2006/relationships/hyperlink" Target="http://www.biology-online.org/dictionary/Gen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basic type of promoter you can have in a prokaryote are constitutive promoters. These promoters initiate mRNA</a:t>
            </a:r>
            <a:r>
              <a:rPr lang="en-US" baseline="0" dirty="0" smtClean="0"/>
              <a:t> synthesis independent of the influence of regulation.  The term ‘</a:t>
            </a:r>
            <a:r>
              <a:rPr lang="en-US" baseline="0" dirty="0" err="1" smtClean="0"/>
              <a:t>constititive</a:t>
            </a:r>
            <a:r>
              <a:rPr lang="en-US" baseline="0" dirty="0" smtClean="0"/>
              <a:t> expression’ is more commonly defined as </a:t>
            </a:r>
            <a:r>
              <a:rPr lang="en-US" baseline="0" dirty="0" smtClean="0">
                <a:hlinkClick r:id="rId3" tooltip="Expression"/>
              </a:rPr>
              <a:t>‘</a:t>
            </a:r>
            <a:r>
              <a:rPr lang="en-US" sz="1200" b="0" i="0" kern="1200" dirty="0" smtClean="0">
                <a:solidFill>
                  <a:schemeClr val="tx1"/>
                </a:solidFill>
                <a:effectLst/>
                <a:latin typeface="+mn-lt"/>
                <a:ea typeface="+mn-ea"/>
                <a:cs typeface="+mn-cs"/>
                <a:hlinkClick r:id="rId3" tooltip="Expression"/>
              </a:rPr>
              <a:t>Expression</a:t>
            </a:r>
            <a:r>
              <a:rPr lang="en-US" sz="1200" b="0" i="0" kern="1200" dirty="0" smtClean="0">
                <a:solidFill>
                  <a:schemeClr val="tx1"/>
                </a:solidFill>
                <a:effectLst/>
                <a:latin typeface="+mn-lt"/>
                <a:ea typeface="+mn-ea"/>
                <a:cs typeface="+mn-cs"/>
              </a:rPr>
              <a:t> of a </a:t>
            </a:r>
            <a:r>
              <a:rPr lang="en-US" sz="1200" b="0" i="0" kern="1200" dirty="0" smtClean="0">
                <a:solidFill>
                  <a:schemeClr val="tx1"/>
                </a:solidFill>
                <a:effectLst/>
                <a:latin typeface="+mn-lt"/>
                <a:ea typeface="+mn-ea"/>
                <a:cs typeface="+mn-cs"/>
                <a:hlinkClick r:id="rId4" tooltip="Gene"/>
              </a:rPr>
              <a:t>gene</a:t>
            </a:r>
            <a:r>
              <a:rPr lang="en-US" sz="1200" b="0" i="0" kern="1200" dirty="0" smtClean="0">
                <a:solidFill>
                  <a:schemeClr val="tx1"/>
                </a:solidFill>
                <a:effectLst/>
                <a:latin typeface="+mn-lt"/>
                <a:ea typeface="+mn-ea"/>
                <a:cs typeface="+mn-cs"/>
              </a:rPr>
              <a:t> that is transcribed at a </a:t>
            </a:r>
            <a:r>
              <a:rPr lang="en-US" sz="1200" b="0" i="0" kern="1200" dirty="0" smtClean="0">
                <a:solidFill>
                  <a:schemeClr val="tx1"/>
                </a:solidFill>
                <a:effectLst/>
                <a:latin typeface="+mn-lt"/>
                <a:ea typeface="+mn-ea"/>
                <a:cs typeface="+mn-cs"/>
                <a:hlinkClick r:id="rId5" tooltip="Constant"/>
              </a:rPr>
              <a:t>constant</a:t>
            </a:r>
            <a:r>
              <a:rPr lang="en-US" sz="1200" b="0" i="0" kern="1200" dirty="0" smtClean="0">
                <a:solidFill>
                  <a:schemeClr val="tx1"/>
                </a:solidFill>
                <a:effectLst/>
                <a:latin typeface="+mn-lt"/>
                <a:ea typeface="+mn-ea"/>
                <a:cs typeface="+mn-cs"/>
              </a:rPr>
              <a:t> level’. This idea of ‘constant’ expression</a:t>
            </a:r>
            <a:r>
              <a:rPr lang="en-US" sz="1200" b="0" i="0" kern="1200" baseline="0" dirty="0" smtClean="0">
                <a:solidFill>
                  <a:schemeClr val="tx1"/>
                </a:solidFill>
                <a:effectLst/>
                <a:latin typeface="+mn-lt"/>
                <a:ea typeface="+mn-ea"/>
                <a:cs typeface="+mn-cs"/>
              </a:rPr>
              <a:t> turns out to be a very fuzzy concept that our field still grapples with.  In practice, transcription rates depend highly on the physiology of the cell, and thus in practice one never observes true ‘constant’ or even ‘consistent’ expression.  Thus, I’ll give it a more concrete but specific biochemistry-based definition – a constitutive promoter is one whose observed states only include free and sigma-factor-bound species.</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211138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In this paper by </a:t>
            </a:r>
            <a:r>
              <a:rPr lang="en-US" dirty="0" err="1" smtClean="0"/>
              <a:t>Endy</a:t>
            </a:r>
            <a:r>
              <a:rPr lang="en-US" dirty="0" smtClean="0"/>
              <a:t> and coworkers, they describe a means of measuring</a:t>
            </a:r>
            <a:r>
              <a:rPr lang="en-US" baseline="0" dirty="0" smtClean="0"/>
              <a:t> ‘promoter strength’ that can be interpreted according to a simple transcription model that allows them to predict relative transcription rates.</a:t>
            </a:r>
            <a:endParaRPr lang="en-US" dirty="0" smtClean="0"/>
          </a:p>
        </p:txBody>
      </p:sp>
      <p:sp>
        <p:nvSpPr>
          <p:cNvPr id="4" name="Slide Number Placeholder 3"/>
          <p:cNvSpPr>
            <a:spLocks noGrp="1"/>
          </p:cNvSpPr>
          <p:nvPr>
            <p:ph type="sldNum" sz="quarter" idx="5"/>
          </p:nvPr>
        </p:nvSpPr>
        <p:spPr/>
        <p:txBody>
          <a:bodyPr/>
          <a:lstStyle/>
          <a:p>
            <a:pPr>
              <a:defRPr/>
            </a:pPr>
            <a:fld id="{3D1EDCD1-F89F-4ACD-8949-A6EEAE96751E}" type="slidenum">
              <a:rPr lang="en-US" smtClean="0">
                <a:solidFill>
                  <a:prstClr val="black"/>
                </a:solidFill>
              </a:rPr>
              <a:pPr>
                <a:defRPr/>
              </a:pPr>
              <a:t>10</a:t>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The paper</a:t>
            </a:r>
            <a:r>
              <a:rPr lang="en-US" baseline="0" dirty="0" smtClean="0"/>
              <a:t> derives a basis for RPU based on other models of transcription and translation.  The paper does this derivation slightly differently, but the gist is the same.  I have defined a constitutive promoter as one that only interacts with a sigma factor.  Thus, that promoter exists in two states in the cell:  one that is free and thus inactive, and one that has recruited an RNA polymerase by binding to a sigma factor and is thus active and producing mRNAs at some rate beta. *click* I can thus express the rate of transcription as the fraction of DNAs that are in this sigma-bound state multiplied by beta and the number of DNAs present.</a:t>
            </a:r>
            <a:endParaRPr lang="en-US" dirty="0" smtClean="0"/>
          </a:p>
        </p:txBody>
      </p:sp>
      <p:sp>
        <p:nvSpPr>
          <p:cNvPr id="4" name="Slide Number Placeholder 3"/>
          <p:cNvSpPr>
            <a:spLocks noGrp="1"/>
          </p:cNvSpPr>
          <p:nvPr>
            <p:ph type="sldNum" sz="quarter" idx="5"/>
          </p:nvPr>
        </p:nvSpPr>
        <p:spPr/>
        <p:txBody>
          <a:bodyPr/>
          <a:lstStyle/>
          <a:p>
            <a:pPr>
              <a:defRPr/>
            </a:pPr>
            <a:fld id="{3D1EDCD1-F89F-4ACD-8949-A6EEAE96751E}" type="slidenum">
              <a:rPr lang="en-US" smtClean="0">
                <a:solidFill>
                  <a:prstClr val="black"/>
                </a:solidFill>
              </a:rPr>
              <a:pPr>
                <a:defRPr/>
              </a:pPr>
              <a:t>11</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If I make a steady state assumption, then I can solve for ‘m’ as a function of the other terms. *click* Consider we have two different cells that differ</a:t>
            </a:r>
            <a:r>
              <a:rPr lang="en-US" baseline="0" dirty="0" smtClean="0"/>
              <a:t> only in terms of which constitutive promoter is upstream of a reporter gene. In the two constructs, the sequence of the mRNA is the same, so presumably all aspects of translation is the same.  The only thing that differs is a few positions in the two promoters and thus the amount of mRNA that will get produced.  If we want to predict absolute concentrations of m, we’d need to know how many available sigma70’s there were, their </a:t>
            </a:r>
            <a:r>
              <a:rPr lang="en-US" baseline="0" dirty="0" err="1" smtClean="0"/>
              <a:t>Keq</a:t>
            </a:r>
            <a:r>
              <a:rPr lang="en-US" baseline="0" dirty="0" smtClean="0"/>
              <a:t> for the promoter, the concentration of the DNA, the degradation rate of the mRNA, and the rate beta at which an mRNA gets produced for sigma-bound complexes.  The trouble with this is that the s70 and beta terms depend heavily on the state of the cell and the environmental conditions.  In practice, we do not have any models that can deal with absolute rates right now.  However, if instead we wish to predict the ratio of two mRNAs, our task is easier. So, we are talking about taking the ratio of two of these equations. We know that subtle things like a few positions in a promoter rarely affect DNA concentrations, so in the ratio, DNAs will *click* cancel out.  Similarly, the sequence of the mRNA and the type of sigma factor and its relationship to the RNAP are the same between the two, so the beta term and gamma terms *click* cancel out.  The only terms that survive deal with the concentration of sigma factor and its affinity for the promoter.  Since we are talking about the same sigma factor in both cases, this all reduces down to a single variable that is a binding constant, which is different for the two promoters.  If I assume that sigma70 concentrations are far from saturating, then this all simplifies to saying that m is proportional to the binding constant, and ratios of activity are ratios of binding constants.</a:t>
            </a:r>
            <a:endParaRPr lang="en-US" dirty="0" smtClean="0"/>
          </a:p>
        </p:txBody>
      </p:sp>
      <p:sp>
        <p:nvSpPr>
          <p:cNvPr id="4" name="Slide Number Placeholder 3"/>
          <p:cNvSpPr>
            <a:spLocks noGrp="1"/>
          </p:cNvSpPr>
          <p:nvPr>
            <p:ph type="sldNum" sz="quarter" idx="5"/>
          </p:nvPr>
        </p:nvSpPr>
        <p:spPr/>
        <p:txBody>
          <a:bodyPr/>
          <a:lstStyle/>
          <a:p>
            <a:pPr>
              <a:defRPr/>
            </a:pPr>
            <a:fld id="{3D1EDCD1-F89F-4ACD-8949-A6EEAE96751E}" type="slidenum">
              <a:rPr lang="en-US" smtClean="0">
                <a:solidFill>
                  <a:prstClr val="black"/>
                </a:solidFill>
              </a:rPr>
              <a:pPr>
                <a:defRPr/>
              </a:pPr>
              <a:t>12</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If all those simplifying</a:t>
            </a:r>
            <a:r>
              <a:rPr lang="en-US" baseline="0" dirty="0" smtClean="0"/>
              <a:t> assumptions hold true, then you should be able to define one promoter sequence as a standard, and in their study they define this standard to be the promoter part J23101.  By measuring activity of other promoters relative to this standard, you should be able to predict relative transcription rates between two promoters in different contexts.</a:t>
            </a:r>
            <a:endParaRPr lang="en-US" dirty="0" smtClean="0"/>
          </a:p>
        </p:txBody>
      </p:sp>
      <p:sp>
        <p:nvSpPr>
          <p:cNvPr id="4" name="Slide Number Placeholder 3"/>
          <p:cNvSpPr>
            <a:spLocks noGrp="1"/>
          </p:cNvSpPr>
          <p:nvPr>
            <p:ph type="sldNum" sz="quarter" idx="5"/>
          </p:nvPr>
        </p:nvSpPr>
        <p:spPr/>
        <p:txBody>
          <a:bodyPr/>
          <a:lstStyle/>
          <a:p>
            <a:pPr>
              <a:defRPr/>
            </a:pPr>
            <a:fld id="{63F8727A-8FBB-4271-BAEF-BFB61238C25F}" type="slidenum">
              <a:rPr lang="en-US" smtClean="0">
                <a:solidFill>
                  <a:prstClr val="black"/>
                </a:solidFill>
              </a:rPr>
              <a:pPr>
                <a:defRPr/>
              </a:pPr>
              <a:t>13</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In this experiment, they are doing pairwise</a:t>
            </a:r>
            <a:r>
              <a:rPr lang="en-US" baseline="0" dirty="0" smtClean="0"/>
              <a:t> comparisons of </a:t>
            </a:r>
            <a:r>
              <a:rPr lang="en-US" dirty="0" smtClean="0"/>
              <a:t>the relative fluorescence of promoter-GFP constructs.  In each condition, the white bar is J23101, and the grey bar is J23150.</a:t>
            </a:r>
            <a:r>
              <a:rPr lang="en-US" baseline="0" dirty="0" smtClean="0"/>
              <a:t>  The different conditions are different plasmid backbones with different copy numbers and different temperatures and different incubation times.  Though the different conditions all give different absolute levels, the ratio for the two promoters is invariant indicating that our assumptions hold true at least for constitutive promoters driving GFP.</a:t>
            </a:r>
            <a:endParaRPr lang="en-US" dirty="0" smtClean="0"/>
          </a:p>
        </p:txBody>
      </p:sp>
      <p:sp>
        <p:nvSpPr>
          <p:cNvPr id="4" name="Slide Number Placeholder 3"/>
          <p:cNvSpPr>
            <a:spLocks noGrp="1"/>
          </p:cNvSpPr>
          <p:nvPr>
            <p:ph type="sldNum" sz="quarter" idx="5"/>
          </p:nvPr>
        </p:nvSpPr>
        <p:spPr/>
        <p:txBody>
          <a:bodyPr/>
          <a:lstStyle/>
          <a:p>
            <a:pPr>
              <a:defRPr/>
            </a:pPr>
            <a:fld id="{94377CD6-5EA7-47B1-B398-E5161E298975}" type="slidenum">
              <a:rPr lang="en-US" smtClean="0">
                <a:solidFill>
                  <a:prstClr val="black"/>
                </a:solidFill>
              </a:rPr>
              <a:pPr>
                <a:defRPr/>
              </a:pPr>
              <a:t>14</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They also demonstrate that the measurement of RPU is invariant across measurement</a:t>
            </a:r>
            <a:r>
              <a:rPr lang="en-US" baseline="0" dirty="0" smtClean="0"/>
              <a:t> techniques such as </a:t>
            </a:r>
            <a:r>
              <a:rPr lang="en-US" baseline="0" dirty="0" err="1" smtClean="0"/>
              <a:t>cytometry</a:t>
            </a:r>
            <a:r>
              <a:rPr lang="en-US" baseline="0" dirty="0" smtClean="0"/>
              <a:t> versus bulk fluorescence.  It is also independent of what lab did the </a:t>
            </a:r>
            <a:r>
              <a:rPr lang="en-US" baseline="0" dirty="0" err="1" smtClean="0"/>
              <a:t>measurment</a:t>
            </a:r>
            <a:r>
              <a:rPr lang="en-US" baseline="0" dirty="0" smtClean="0"/>
              <a:t>.</a:t>
            </a:r>
          </a:p>
          <a:p>
            <a:pPr eaLnBrk="1" hangingPunct="1"/>
            <a:endParaRPr lang="en-US" baseline="0" dirty="0" smtClean="0"/>
          </a:p>
          <a:p>
            <a:pPr eaLnBrk="1" hangingPunct="1"/>
            <a:r>
              <a:rPr lang="en-US" baseline="0" dirty="0" smtClean="0"/>
              <a:t>This concept of RPU is still a very new idea, and there are few examples to expose fully where it works and where it doesn’t.  One situation where it definitely falls apart is when the things you add to the cell affect the physiology of the cell.  For example, if you are altering the growth rate of the bacterium, that means you are affecting things like beta and DNA concentrations, and thus the mathematical assumptions we made break down.</a:t>
            </a:r>
          </a:p>
        </p:txBody>
      </p:sp>
      <p:sp>
        <p:nvSpPr>
          <p:cNvPr id="4" name="Slide Number Placeholder 3"/>
          <p:cNvSpPr>
            <a:spLocks noGrp="1"/>
          </p:cNvSpPr>
          <p:nvPr>
            <p:ph type="sldNum" sz="quarter" idx="5"/>
          </p:nvPr>
        </p:nvSpPr>
        <p:spPr/>
        <p:txBody>
          <a:bodyPr/>
          <a:lstStyle/>
          <a:p>
            <a:pPr>
              <a:defRPr/>
            </a:pPr>
            <a:fld id="{1BA93CB9-8362-462C-8930-A0F9AD1E34FC}" type="slidenum">
              <a:rPr lang="en-US" smtClean="0">
                <a:solidFill>
                  <a:prstClr val="black"/>
                </a:solidFill>
              </a:rPr>
              <a:pPr>
                <a:defRPr/>
              </a:pPr>
              <a:t>15</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Constitutive</a:t>
            </a:r>
            <a:r>
              <a:rPr lang="en-US" baseline="0" dirty="0" smtClean="0"/>
              <a:t> promoters are great when you just want something simple in your design and aren’t worried about dynamics or toxicity of your proteins.  Often, however, you will want some regulation, and for this you’ll need to use more complicated promoters.</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pPr>
                <a:defRPr/>
              </a:pPr>
              <a:t>16</a:t>
            </a:fld>
            <a:endParaRPr lang="en-US"/>
          </a:p>
        </p:txBody>
      </p:sp>
    </p:spTree>
    <p:extLst>
      <p:ext uri="{BB962C8B-B14F-4D97-AF65-F5344CB8AC3E}">
        <p14:creationId xmlns:p14="http://schemas.microsoft.com/office/powerpoint/2010/main" val="127629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discussed</a:t>
            </a:r>
            <a:r>
              <a:rPr lang="en-US" baseline="0" dirty="0" smtClean="0"/>
              <a:t> constitutive promoters, we said that they exist in two states, one in which sigma factor is bound and one in which it is not.  In non-constitutive promoters, additional proteins called transcription factors will can bind to the DNA creating more potential states.</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pPr>
                <a:defRPr/>
              </a:pPr>
              <a:t>17</a:t>
            </a:fld>
            <a:endParaRPr lang="en-US"/>
          </a:p>
        </p:txBody>
      </p:sp>
    </p:spTree>
    <p:extLst>
      <p:ext uri="{BB962C8B-B14F-4D97-AF65-F5344CB8AC3E}">
        <p14:creationId xmlns:p14="http://schemas.microsoft.com/office/powerpoint/2010/main" val="4179093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One of the most commonly-used promoters is the </a:t>
            </a:r>
            <a:r>
              <a:rPr lang="en-US" dirty="0" err="1" smtClean="0"/>
              <a:t>Pbad</a:t>
            </a:r>
            <a:r>
              <a:rPr lang="en-US" baseline="0" dirty="0" smtClean="0"/>
              <a:t> promoter.  This promoter binds to a transcription factor called </a:t>
            </a:r>
            <a:r>
              <a:rPr lang="en-US" baseline="0" dirty="0" err="1" smtClean="0"/>
              <a:t>AraC</a:t>
            </a:r>
            <a:r>
              <a:rPr lang="en-US" baseline="0" dirty="0" smtClean="0"/>
              <a:t> in two different configurations that depend on whether or not </a:t>
            </a:r>
            <a:r>
              <a:rPr lang="en-US" baseline="0" dirty="0" err="1" smtClean="0"/>
              <a:t>AraC</a:t>
            </a:r>
            <a:r>
              <a:rPr lang="en-US" baseline="0" dirty="0" smtClean="0"/>
              <a:t> is bound to the small molecule arabinose. Only one of those states will bind sigma70 and promote transcription.  The result is that this promoter only turns on when arabinose is present.  Thus, you can turn genes on and off by adding a small molecule to the cells.  The </a:t>
            </a:r>
            <a:r>
              <a:rPr lang="en-US" baseline="0" dirty="0" err="1" smtClean="0"/>
              <a:t>Pbad</a:t>
            </a:r>
            <a:r>
              <a:rPr lang="en-US" baseline="0" dirty="0" smtClean="0"/>
              <a:t> promoter part came from the region of the E. coli chromosome upstream of the arabinose catabolic genes.  Though often it is unclear where the boundaries of a part lie, through trial and error you often can identify a snippet of DNA sequence that retains the normal transcription behavior of the genomic copy.  You can then use that sequence as a ‘part’ placing it upstream of other genes, such as insulin here.  These small-molecule-inducible promoters are particularly useful, but other promoters have been identified that respond to other things.  It is also possible to use experiments like those done with the J23100 series to create new promoters that depend on various transcription factors in the cell.  You can also engineer proteins that regulate a promoter part to respond to different things.</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4D980C-273F-42AF-8077-71B1334258D3}" type="slidenum">
              <a:rPr lang="en-US" smtClean="0"/>
              <a:pPr fontAlgn="base">
                <a:spcBef>
                  <a:spcPct val="0"/>
                </a:spcBef>
                <a:spcAft>
                  <a:spcPct val="0"/>
                </a:spcAft>
                <a:defRPr/>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Non-</a:t>
            </a:r>
            <a:r>
              <a:rPr lang="en-US" dirty="0" err="1" smtClean="0"/>
              <a:t>consitutive</a:t>
            </a:r>
            <a:r>
              <a:rPr lang="en-US" baseline="0" dirty="0" smtClean="0"/>
              <a:t> promoters are used ubiquitously in genetic devices.  Simple on/off switches are used to keep toxic genes off until its time to test them.  For example, if you want to watch the biosynthesis of a </a:t>
            </a:r>
            <a:r>
              <a:rPr lang="en-US" baseline="0" dirty="0" err="1" smtClean="0"/>
              <a:t>terpene</a:t>
            </a:r>
            <a:r>
              <a:rPr lang="en-US" baseline="0" dirty="0" smtClean="0"/>
              <a:t> like </a:t>
            </a:r>
            <a:r>
              <a:rPr lang="en-US" baseline="0" dirty="0" err="1" smtClean="0"/>
              <a:t>borneol</a:t>
            </a:r>
            <a:r>
              <a:rPr lang="en-US" baseline="0" dirty="0" smtClean="0"/>
              <a:t>, it will be easiest to study that if you use an inducible promoter to control the genes.  This allows you to grow up all your cells to a standard non-induced state, and have a distinct start time for when your pathway began expressing.  Also, non-constitutive promoters are required to make the genetic circuits that defined the early years of synthetic biology. These circuits are usually composed exclusively of transcriptional activators, </a:t>
            </a:r>
            <a:r>
              <a:rPr lang="en-US" baseline="0" dirty="0" err="1" smtClean="0"/>
              <a:t>represessors</a:t>
            </a:r>
            <a:r>
              <a:rPr lang="en-US" baseline="0" dirty="0" smtClean="0"/>
              <a:t>, and the promoter parts they control.  Biochemically, there is very little going on in these </a:t>
            </a:r>
            <a:r>
              <a:rPr lang="en-US" baseline="0" dirty="0" err="1" smtClean="0"/>
              <a:t>sytems</a:t>
            </a:r>
            <a:r>
              <a:rPr lang="en-US" baseline="0" dirty="0" smtClean="0"/>
              <a:t> except transcriptional control.</a:t>
            </a:r>
            <a:endParaRPr lang="en-US" dirty="0" smtClean="0"/>
          </a:p>
        </p:txBody>
      </p:sp>
      <p:sp>
        <p:nvSpPr>
          <p:cNvPr id="4" name="Slide Number Placeholder 3"/>
          <p:cNvSpPr>
            <a:spLocks noGrp="1"/>
          </p:cNvSpPr>
          <p:nvPr>
            <p:ph type="sldNum" sz="quarter" idx="5"/>
          </p:nvPr>
        </p:nvSpPr>
        <p:spPr/>
        <p:txBody>
          <a:bodyPr/>
          <a:lstStyle/>
          <a:p>
            <a:pPr>
              <a:defRPr/>
            </a:pPr>
            <a:fld id="{59A9382E-154C-48D6-8491-D7CFE7355C5F}"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In E. coli, the DNA encoding a constitutive</a:t>
            </a:r>
            <a:r>
              <a:rPr lang="en-US" baseline="0" dirty="0" smtClean="0"/>
              <a:t> promoter is a pattern composed of two patches of sequence called the -10 box and -35 box.  The numbers -10 and -35 are positions of the centers of the two boxes relative to the transcriptional start site.  The RNA polymerase recognizes these patches and </a:t>
            </a:r>
            <a:r>
              <a:rPr lang="en-US" baseline="0" dirty="0" err="1" smtClean="0"/>
              <a:t>intitiates</a:t>
            </a:r>
            <a:r>
              <a:rPr lang="en-US" baseline="0" dirty="0" smtClean="0"/>
              <a:t> a new mRNA molecule beginning at the transcriptional start site.  The E. coli core RNA Polymerase is an enzyme composed of 5 polypeptide subunits in a stable complex.  Additional proteins, called sigma factors are the adaptors that match up the polymerase with its promoters. A sigma factor is shown in Teal in this figure.  The most common sigma factor in E. coli is sigma 70, and this pattern of -10 and -35 boxes is specific to this sigma factor.</a:t>
            </a:r>
            <a:endParaRPr lang="en-US" dirty="0"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3D69D80-3231-4DE5-A450-31AA76C4E571}" type="slidenum">
              <a:rPr lang="en-US" smtClean="0">
                <a:solidFill>
                  <a:prstClr val="black"/>
                </a:solidFill>
              </a:rPr>
              <a:pPr>
                <a:defRPr/>
              </a:pPr>
              <a:t>2</a:t>
            </a:fld>
            <a:endParaRPr lang="en-US" smtClean="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move on, I want to remind you that we are dealing with a chemical system, and we’ll often black box</a:t>
            </a:r>
            <a:r>
              <a:rPr lang="en-US" baseline="0" dirty="0" smtClean="0"/>
              <a:t> details.  In practice, these promoter initiation complexes are complicated shapes obeying the rules of quantum mechanics and we reducing this </a:t>
            </a:r>
            <a:r>
              <a:rPr lang="en-US" baseline="0" dirty="0" err="1" smtClean="0"/>
              <a:t>compexity</a:t>
            </a:r>
            <a:r>
              <a:rPr lang="en-US" baseline="0" dirty="0" smtClean="0"/>
              <a:t> to simple icons and numbers.  It is very easy to forget that the actual structure of transcriptional initiation complexes has many discernible microstates, and we necessarily describe them with far less refinement than physicochemical theories would allow.  As a result, it is often necessary to use more </a:t>
            </a:r>
            <a:r>
              <a:rPr lang="en-US" baseline="0" dirty="0" err="1" smtClean="0"/>
              <a:t>phenomenalogical</a:t>
            </a:r>
            <a:r>
              <a:rPr lang="en-US" baseline="0" dirty="0" smtClean="0"/>
              <a:t> models to describe the behavior of a promoter than physicochemical ones.</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pPr>
                <a:defRPr/>
              </a:pPr>
              <a:t>20</a:t>
            </a:fld>
            <a:endParaRPr lang="en-US"/>
          </a:p>
        </p:txBody>
      </p:sp>
    </p:spTree>
    <p:extLst>
      <p:ext uri="{BB962C8B-B14F-4D97-AF65-F5344CB8AC3E}">
        <p14:creationId xmlns:p14="http://schemas.microsoft.com/office/powerpoint/2010/main" val="161523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with the sigma factors, transcription factors are really looking for a sequence; they are forming complexes with the DNA in which stabilizing interactions are satisfied.  They recognize patterns of DNAs, just as our enzymes recognized patterns of substrates.</a:t>
            </a:r>
            <a:r>
              <a:rPr lang="en-US" baseline="0" dirty="0" smtClean="0"/>
              <a:t>  We can capture this pattern in terms of structure activity relationships, and for DNA-binding, hidden Markov models are the current best-in-class approach.  We won’t learn how the algorithms for that work, but DNA binding patterns are more commonly illustrated visually as ‘sequence logos’ which capture the same information as the more quantitative model.  These models can be populated by doing experiments such as SELEX.  Here, a pool of random DNA sequences is selected by binding to immobilized transcription factor protein, and those sequences that are bound get selectively amplified by PCR.  After multiple rounds of enrichment, the surviving DNAs are sequenced, and algorithms can extract the patterns from such data.</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pPr>
                <a:defRPr/>
              </a:pPr>
              <a:t>21</a:t>
            </a:fld>
            <a:endParaRPr lang="en-US"/>
          </a:p>
        </p:txBody>
      </p:sp>
    </p:spTree>
    <p:extLst>
      <p:ext uri="{BB962C8B-B14F-4D97-AF65-F5344CB8AC3E}">
        <p14:creationId xmlns:p14="http://schemas.microsoft.com/office/powerpoint/2010/main" val="2775820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We often use the terms transcriptional control</a:t>
            </a:r>
            <a:r>
              <a:rPr lang="en-US" baseline="0" dirty="0" smtClean="0"/>
              <a:t> and translational control.  Let me re-phrase transcriptional control in a little more granular form.  Outlined here are all the various genetic elements that can affect the amount of an mRNA in direct ways. Some of these, such as transcription factors and sigma factors affect transcription initiation.  Others such as </a:t>
            </a:r>
            <a:r>
              <a:rPr lang="en-US" baseline="0" dirty="0" err="1" smtClean="0"/>
              <a:t>riboswitches</a:t>
            </a:r>
            <a:r>
              <a:rPr lang="en-US" baseline="0" dirty="0" smtClean="0"/>
              <a:t> and antisense RNAs affect the elongation and termination phases of transcription.  Small RNAs, and in particular eukaryotic microRNAs, can also affect the posttranscriptional processing of the mRNA.  These are examples of post-transcriptional control, but they affect the concentration of mRNA and thus from a modeling standpoint are most usefully considered in the context of transcription control.  </a:t>
            </a:r>
          </a:p>
          <a:p>
            <a:pPr eaLnBrk="1" hangingPunct="1">
              <a:spcBef>
                <a:spcPct val="0"/>
              </a:spcBef>
            </a:pPr>
            <a:endParaRPr lang="en-US" baseline="0" dirty="0" smtClean="0"/>
          </a:p>
          <a:p>
            <a:pPr eaLnBrk="1" hangingPunct="1">
              <a:spcBef>
                <a:spcPct val="0"/>
              </a:spcBef>
            </a:pPr>
            <a:r>
              <a:rPr lang="en-US" baseline="0" dirty="0" smtClean="0"/>
              <a:t>From a genetic perspective, we can categorize these control elements as being either </a:t>
            </a:r>
            <a:r>
              <a:rPr lang="en-US" baseline="0" dirty="0" err="1" smtClean="0"/>
              <a:t>cis</a:t>
            </a:r>
            <a:r>
              <a:rPr lang="en-US" baseline="0" dirty="0" smtClean="0"/>
              <a:t> or trans.  A </a:t>
            </a:r>
            <a:r>
              <a:rPr lang="en-US" baseline="0" dirty="0" err="1" smtClean="0"/>
              <a:t>cis</a:t>
            </a:r>
            <a:r>
              <a:rPr lang="en-US" baseline="0" dirty="0" smtClean="0"/>
              <a:t> element is a separate gene that encodes a protein or RNA that is produced normally.  The product of that gene binds to the promoter or mRNA, forms a complex, and changes in mRNA concentrations result.  </a:t>
            </a:r>
            <a:r>
              <a:rPr lang="en-US" baseline="0" dirty="0" err="1" smtClean="0"/>
              <a:t>Cis</a:t>
            </a:r>
            <a:r>
              <a:rPr lang="en-US" baseline="0" dirty="0" smtClean="0"/>
              <a:t> elements are the things necessarily on the same DNA as the gene being regulated.  Promoters are upstream of the transcribed sequence and define the start of that sequence.  Terminators define the end of the mRNA, and </a:t>
            </a:r>
            <a:r>
              <a:rPr lang="en-US" baseline="0" dirty="0" err="1" smtClean="0"/>
              <a:t>riboswitches</a:t>
            </a:r>
            <a:r>
              <a:rPr lang="en-US" baseline="0" dirty="0" smtClean="0"/>
              <a:t> exist within the mRNA molecule. </a:t>
            </a:r>
          </a:p>
        </p:txBody>
      </p:sp>
      <p:sp>
        <p:nvSpPr>
          <p:cNvPr id="215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284873A-6689-4671-B603-6173DEF74084}" type="slidenum">
              <a:rPr lang="en-US" smtClean="0"/>
              <a:pPr fontAlgn="base">
                <a:spcBef>
                  <a:spcPct val="0"/>
                </a:spcBef>
                <a:spcAft>
                  <a:spcPct val="0"/>
                </a:spcAft>
                <a:defRPr/>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Transcription factors are usually proteins, and they directly bind to a DNA and either activate or repress transcription.  They often form </a:t>
            </a:r>
            <a:r>
              <a:rPr lang="en-US" dirty="0" err="1" smtClean="0"/>
              <a:t>dimeric</a:t>
            </a:r>
            <a:r>
              <a:rPr lang="en-US" dirty="0" smtClean="0"/>
              <a:t> complexes, and often bind to</a:t>
            </a:r>
            <a:r>
              <a:rPr lang="en-US" baseline="0" dirty="0" smtClean="0"/>
              <a:t> other small molecules or proteins.  </a:t>
            </a:r>
          </a:p>
          <a:p>
            <a:pPr eaLnBrk="1" hangingPunct="1">
              <a:spcBef>
                <a:spcPct val="0"/>
              </a:spcBef>
            </a:pPr>
            <a:r>
              <a:rPr lang="en-US" baseline="0" dirty="0" smtClean="0"/>
              <a:t>*click*</a:t>
            </a:r>
          </a:p>
          <a:p>
            <a:pPr eaLnBrk="1" hangingPunct="1">
              <a:spcBef>
                <a:spcPct val="0"/>
              </a:spcBef>
            </a:pPr>
            <a:r>
              <a:rPr lang="en-US" baseline="0" dirty="0" smtClean="0"/>
              <a:t>In prokaryotes, it is very common for the DNA to become looped within the complex.  Often transcription factors form higher-order oligomers that cause them to bring together two or more different regions of the DNA together.  It is often the formation of these loops that turn a gene on or off by locking the DNA in conformations that either bind sigma factor better or worse.  Other times, the transcription factor will bind to the DNA partially overlapping the -10 or -35 box and thereby interfere with the normal interactions with sigma factor.</a:t>
            </a:r>
          </a:p>
          <a:p>
            <a:pPr eaLnBrk="1" hangingPunct="1">
              <a:spcBef>
                <a:spcPct val="0"/>
              </a:spcBef>
            </a:pPr>
            <a:r>
              <a:rPr lang="en-US" baseline="0" dirty="0" smtClean="0"/>
              <a:t>*click*</a:t>
            </a:r>
          </a:p>
          <a:p>
            <a:pPr eaLnBrk="1" hangingPunct="1">
              <a:spcBef>
                <a:spcPct val="0"/>
              </a:spcBef>
            </a:pPr>
            <a:r>
              <a:rPr lang="en-US" dirty="0" smtClean="0"/>
              <a:t>In eukaryotes, things are quite different.  There is a large protein complex called Mediator that is also in the mix.</a:t>
            </a:r>
            <a:r>
              <a:rPr lang="en-US" baseline="0" dirty="0" smtClean="0"/>
              <a:t>  I mention eukaryotes here only to make it clear that what I’m telling you today about transcription only applies to prokaryotes.  We’ll discuss transcription in eukaryotes in a different chapter.</a:t>
            </a:r>
            <a:endParaRPr lang="en-US" dirty="0" smtClean="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2DB57C-77D2-49C3-AEAC-DEFC0A395032}" type="slidenum">
              <a:rPr lang="en-US" smtClean="0"/>
              <a:pPr fontAlgn="base">
                <a:spcBef>
                  <a:spcPct val="0"/>
                </a:spcBef>
                <a:spcAft>
                  <a:spcPct val="0"/>
                </a:spcAft>
                <a:defRPr/>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Here is the</a:t>
            </a:r>
            <a:r>
              <a:rPr lang="en-US" baseline="0" dirty="0" smtClean="0"/>
              <a:t> DNA sequence of the </a:t>
            </a:r>
            <a:r>
              <a:rPr lang="en-US" baseline="0" dirty="0" err="1" smtClean="0"/>
              <a:t>Pbad</a:t>
            </a:r>
            <a:r>
              <a:rPr lang="en-US" baseline="0" dirty="0" smtClean="0"/>
              <a:t> promoter that responds to arabinose. *click*  In blue we have the -35 box, and overlapping this sequence we have a *click* CAP binding site.  This configuration in which an activator binds just upstream of and partially overlapping the -35 box is typical.  Additionally, we have </a:t>
            </a:r>
            <a:r>
              <a:rPr lang="en-US" baseline="0" dirty="0" err="1" smtClean="0"/>
              <a:t>AraC</a:t>
            </a:r>
            <a:r>
              <a:rPr lang="en-US" baseline="0" dirty="0" smtClean="0"/>
              <a:t> binding sites at various places which similarly typical.  When they physically occlude sigma factor binding, they do so usually by overlapping the -10 box, but it is common to see repressor-binding sites as far as 300 </a:t>
            </a:r>
            <a:r>
              <a:rPr lang="en-US" baseline="0" dirty="0" err="1" smtClean="0"/>
              <a:t>bp</a:t>
            </a:r>
            <a:r>
              <a:rPr lang="en-US" baseline="0" dirty="0" smtClean="0"/>
              <a:t> in either direction from the transcriptional start site.</a:t>
            </a:r>
          </a:p>
          <a:p>
            <a:pPr eaLnBrk="1" hangingPunct="1">
              <a:spcBef>
                <a:spcPct val="0"/>
              </a:spcBef>
            </a:pPr>
            <a:endParaRPr lang="en-US" baseline="0" dirty="0" smtClean="0"/>
          </a:p>
          <a:p>
            <a:pPr eaLnBrk="1" hangingPunct="1">
              <a:spcBef>
                <a:spcPct val="0"/>
              </a:spcBef>
            </a:pPr>
            <a:r>
              <a:rPr lang="en-US" baseline="0" dirty="0" err="1" smtClean="0"/>
              <a:t>AraC</a:t>
            </a:r>
            <a:r>
              <a:rPr lang="en-US" baseline="0" dirty="0" smtClean="0"/>
              <a:t> represents one class of transcription factor in which there is one polypeptide that binds to DNA and also binds to a small molecule.</a:t>
            </a:r>
            <a:endParaRPr lang="en-US" dirty="0" smtClean="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8C6D3C-A592-4B19-B25F-8AE6A4AA8E8A}" type="slidenum">
              <a:rPr lang="en-US" smtClean="0"/>
              <a:pPr fontAlgn="base">
                <a:spcBef>
                  <a:spcPct val="0"/>
                </a:spcBef>
                <a:spcAft>
                  <a:spcPct val="0"/>
                </a:spcAft>
                <a:defRPr/>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Another class of transcription factors split the sensing</a:t>
            </a:r>
            <a:r>
              <a:rPr lang="en-US" baseline="0" dirty="0" smtClean="0"/>
              <a:t> and DNA binding portions of the transcription factor into 2 proteins that interact through phosphorylation.  One component, the </a:t>
            </a:r>
            <a:r>
              <a:rPr lang="en-US" baseline="0" dirty="0" err="1" smtClean="0"/>
              <a:t>histidine</a:t>
            </a:r>
            <a:r>
              <a:rPr lang="en-US" baseline="0" dirty="0" smtClean="0"/>
              <a:t> kinase binds ATP and can transfer the gamma phosphate it to the Response Regulator.  The response regulator in turn binds to DNA in a way that depends on its phosphorylation state.  Whether or not the </a:t>
            </a:r>
            <a:r>
              <a:rPr lang="en-US" baseline="0" dirty="0" err="1" smtClean="0"/>
              <a:t>histidine</a:t>
            </a:r>
            <a:r>
              <a:rPr lang="en-US" baseline="0" dirty="0" smtClean="0"/>
              <a:t> kinase does this phosphorylation reaction or not depends on some stimulus, such as the binding to a small molecule or ion.  E. coli encodes 24 of these systems natively, but other prokaryotes often have far more.  For example, the soil bacterium </a:t>
            </a:r>
            <a:r>
              <a:rPr lang="en-US" baseline="0" dirty="0" err="1" smtClean="0"/>
              <a:t>Shewanella</a:t>
            </a:r>
            <a:r>
              <a:rPr lang="en-US" baseline="0" dirty="0" smtClean="0"/>
              <a:t> has 88 of them.  In general, Environmental bacteria have more need to respond to the external world than do pathogenic or commensal bacteria, and as a result have more transcription factors such as these.</a:t>
            </a:r>
            <a:endParaRPr lang="en-US" dirty="0" smtClean="0"/>
          </a:p>
        </p:txBody>
      </p:sp>
      <p:sp>
        <p:nvSpPr>
          <p:cNvPr id="27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73A180E-84E7-4DB2-93AB-E9648A6AD2A8}" type="slidenum">
              <a:rPr lang="en-US" smtClean="0"/>
              <a:pPr fontAlgn="base">
                <a:spcBef>
                  <a:spcPct val="0"/>
                </a:spcBef>
                <a:spcAft>
                  <a:spcPct val="0"/>
                </a:spcAft>
                <a:defRPr/>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This</a:t>
            </a:r>
            <a:r>
              <a:rPr lang="en-US" baseline="0" dirty="0" smtClean="0"/>
              <a:t> figure shows the different two-component systems in E. coli and Salmonella.  They are largely conserved across the </a:t>
            </a:r>
            <a:r>
              <a:rPr lang="en-US" baseline="0" dirty="0" err="1" smtClean="0"/>
              <a:t>enterobacteria</a:t>
            </a:r>
            <a:r>
              <a:rPr lang="en-US" baseline="0" dirty="0" smtClean="0"/>
              <a:t>.  They respond to various specific ions such as phosphate, magnesium, and iron, but also more abstract things like envelope stress and osmotic upshifts.  Many two component systems respond to specific redox species such as </a:t>
            </a:r>
            <a:r>
              <a:rPr lang="en-US" baseline="0" dirty="0" err="1" smtClean="0"/>
              <a:t>quinone</a:t>
            </a:r>
            <a:r>
              <a:rPr lang="en-US" baseline="0" dirty="0" smtClean="0"/>
              <a:t>.  In response to these stimuli, each two component system regulates the promoters of many genes.  A small number of regulated genes is illustrated in this slide, but the number of actual targets is far higher.  In native promoters, it is very common to find many operators for response regulators that are not intuitively related to the original stimulus in an obvious way.  For example, </a:t>
            </a:r>
            <a:r>
              <a:rPr lang="en-US" baseline="0" dirty="0" err="1" smtClean="0"/>
              <a:t>flagellar</a:t>
            </a:r>
            <a:r>
              <a:rPr lang="en-US" baseline="0" dirty="0" smtClean="0"/>
              <a:t> expression is regulated by cell density.</a:t>
            </a:r>
            <a:endParaRPr lang="en-US" dirty="0" smtClean="0"/>
          </a:p>
        </p:txBody>
      </p:sp>
      <p:sp>
        <p:nvSpPr>
          <p:cNvPr id="27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74C104-789B-43F8-B55C-95EE3810BCD4}" type="slidenum">
              <a:rPr lang="en-US" smtClean="0"/>
              <a:pPr fontAlgn="base">
                <a:spcBef>
                  <a:spcPct val="0"/>
                </a:spcBef>
                <a:spcAft>
                  <a:spcPct val="0"/>
                </a:spcAft>
                <a:defRPr/>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Though genetically the regulatory machinery of bacteria</a:t>
            </a:r>
            <a:r>
              <a:rPr lang="en-US" baseline="0" dirty="0" smtClean="0"/>
              <a:t> all look very similar, the devil is in the details.  E. coli and Salmonella have all the same </a:t>
            </a:r>
            <a:r>
              <a:rPr lang="en-US" baseline="0" dirty="0" err="1" smtClean="0"/>
              <a:t>orthogologs</a:t>
            </a:r>
            <a:r>
              <a:rPr lang="en-US" baseline="0" dirty="0" smtClean="0"/>
              <a:t> of these transcription factors, but subtle differences in wiring can give rise to different gene expression.  In this example, we consider the regulation of the </a:t>
            </a:r>
            <a:r>
              <a:rPr lang="en-US" baseline="0" dirty="0" err="1" smtClean="0"/>
              <a:t>pbgP</a:t>
            </a:r>
            <a:r>
              <a:rPr lang="en-US" baseline="0" dirty="0" smtClean="0"/>
              <a:t> and </a:t>
            </a:r>
            <a:r>
              <a:rPr lang="en-US" baseline="0" dirty="0" err="1" smtClean="0"/>
              <a:t>pmrD</a:t>
            </a:r>
            <a:r>
              <a:rPr lang="en-US" baseline="0" dirty="0" smtClean="0"/>
              <a:t> genes.  In E. coli, the </a:t>
            </a:r>
            <a:r>
              <a:rPr lang="en-US" baseline="0" dirty="0" err="1" smtClean="0"/>
              <a:t>phoPQ</a:t>
            </a:r>
            <a:r>
              <a:rPr lang="en-US" baseline="0" dirty="0" smtClean="0"/>
              <a:t> system regulates </a:t>
            </a:r>
            <a:r>
              <a:rPr lang="en-US" baseline="0" dirty="0" err="1" smtClean="0"/>
              <a:t>pmrD</a:t>
            </a:r>
            <a:r>
              <a:rPr lang="en-US" baseline="0" dirty="0" smtClean="0"/>
              <a:t> in response to magnesium ion, and the </a:t>
            </a:r>
            <a:r>
              <a:rPr lang="en-US" baseline="0" dirty="0" err="1" smtClean="0"/>
              <a:t>pmrAB</a:t>
            </a:r>
            <a:r>
              <a:rPr lang="en-US" baseline="0" dirty="0" smtClean="0"/>
              <a:t> system regulates </a:t>
            </a:r>
            <a:r>
              <a:rPr lang="en-US" baseline="0" dirty="0" err="1" smtClean="0"/>
              <a:t>pbgP</a:t>
            </a:r>
            <a:r>
              <a:rPr lang="en-US" baseline="0" dirty="0" smtClean="0"/>
              <a:t> in response to iron.  However, in Salmonella, the </a:t>
            </a:r>
            <a:r>
              <a:rPr lang="en-US" baseline="0" dirty="0" err="1" smtClean="0"/>
              <a:t>pmrD</a:t>
            </a:r>
            <a:r>
              <a:rPr lang="en-US" baseline="0" dirty="0" smtClean="0"/>
              <a:t> gene also regulates </a:t>
            </a:r>
            <a:r>
              <a:rPr lang="en-US" baseline="0" dirty="0" err="1" smtClean="0"/>
              <a:t>pmrA</a:t>
            </a:r>
            <a:r>
              <a:rPr lang="en-US" baseline="0" dirty="0" smtClean="0"/>
              <a:t> and </a:t>
            </a:r>
            <a:r>
              <a:rPr lang="en-US" baseline="0" dirty="0" err="1" smtClean="0"/>
              <a:t>pmrA</a:t>
            </a:r>
            <a:r>
              <a:rPr lang="en-US" baseline="0" dirty="0" smtClean="0"/>
              <a:t> inhibits transcription of </a:t>
            </a:r>
            <a:r>
              <a:rPr lang="en-US" baseline="0" dirty="0" err="1" smtClean="0"/>
              <a:t>pmrD</a:t>
            </a:r>
            <a:r>
              <a:rPr lang="en-US" baseline="0" dirty="0" smtClean="0"/>
              <a:t>.  This all boils down to subtle base pair differences in the promoters, but single mutations in the right place of a promoter can have profound affects on gene expression.  In this case, the expression of </a:t>
            </a:r>
            <a:r>
              <a:rPr lang="en-US" baseline="0" dirty="0" err="1" smtClean="0"/>
              <a:t>pbgP</a:t>
            </a:r>
            <a:r>
              <a:rPr lang="en-US" baseline="0" dirty="0" smtClean="0"/>
              <a:t> in response to exogenous ions is quite different between the two organisms as a result of this slight change in genetic wiring.</a:t>
            </a:r>
            <a:endParaRPr lang="en-US" dirty="0" smtClean="0"/>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42F7001-E532-4CD1-8750-B45285C1B7CD}" type="slidenum">
              <a:rPr lang="en-US" smtClean="0"/>
              <a:pPr fontAlgn="base">
                <a:spcBef>
                  <a:spcPct val="0"/>
                </a:spcBef>
                <a:spcAft>
                  <a:spcPct val="0"/>
                </a:spcAft>
                <a:defRPr/>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terms of sequence homology, there are multiple classes of transcription factor.  We’ve mentioned the </a:t>
            </a:r>
            <a:r>
              <a:rPr lang="en-US" dirty="0" err="1" smtClean="0"/>
              <a:t>AraC</a:t>
            </a:r>
            <a:r>
              <a:rPr lang="en-US" baseline="0" dirty="0" smtClean="0"/>
              <a:t> and two-component classes, but there are a few others.  Another way of distinguishing the transcription factors is whether they regulate just one set of genes or many genes.  Ultimately, this is not necessarily a property of the molecule but more of its role within the cell.  Some transcription factors, like </a:t>
            </a:r>
            <a:r>
              <a:rPr lang="en-US" baseline="0" dirty="0" err="1" smtClean="0"/>
              <a:t>lacR</a:t>
            </a:r>
            <a:r>
              <a:rPr lang="en-US" baseline="0" dirty="0" smtClean="0"/>
              <a:t> and </a:t>
            </a:r>
            <a:r>
              <a:rPr lang="en-US" baseline="0" dirty="0" err="1" smtClean="0"/>
              <a:t>araC</a:t>
            </a:r>
            <a:r>
              <a:rPr lang="en-US" baseline="0" dirty="0" smtClean="0"/>
              <a:t>, respond to very specific chemical stimuli (lactose and arabinose availability) and in response control a specific set of genes associated with degrading those chemicals.  In those cases, the transcription factors tend to be included in the gene clusters associated with the processes they control.  There are also a number of pleiotropic transcription factors like CRP which responds to glucose and other preferred sugars, LRP which responds to the hydrophobic amino acids like </a:t>
            </a:r>
            <a:r>
              <a:rPr lang="en-US" baseline="0" dirty="0" err="1" smtClean="0"/>
              <a:t>leucine</a:t>
            </a:r>
            <a:r>
              <a:rPr lang="en-US" baseline="0" dirty="0" smtClean="0"/>
              <a:t>, fur which responds to iron, and so forth.  In some cases, the stimuli is something specific, but there may be 100’s of genes that respond to these stimuli.  In other cases, the stimuli is something more abstract like envelope stress.  Additional pleiotropic transcription factors such as IHF, </a:t>
            </a:r>
            <a:r>
              <a:rPr lang="en-US" baseline="0" dirty="0" err="1" smtClean="0"/>
              <a:t>Fis</a:t>
            </a:r>
            <a:r>
              <a:rPr lang="en-US" baseline="0" dirty="0" smtClean="0"/>
              <a:t>, and H-NS don’t respond to specific stimuli, but are important in changing the conformation of the DNA and thus play critical roles in regulatory processes in the sense that they are necessary for proper function.</a:t>
            </a:r>
            <a:endParaRPr lang="en-US" dirty="0" smtClean="0"/>
          </a:p>
        </p:txBody>
      </p:sp>
      <p:sp>
        <p:nvSpPr>
          <p:cNvPr id="4" name="Slide Number Placeholder 3"/>
          <p:cNvSpPr>
            <a:spLocks noGrp="1"/>
          </p:cNvSpPr>
          <p:nvPr>
            <p:ph type="sldNum" sz="quarter" idx="5"/>
          </p:nvPr>
        </p:nvSpPr>
        <p:spPr/>
        <p:txBody>
          <a:bodyPr/>
          <a:lstStyle/>
          <a:p>
            <a:pPr>
              <a:defRPr/>
            </a:pPr>
            <a:fld id="{9AF56FE3-9C37-4A30-887C-87804745F248}"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There is a type of experiment called </a:t>
            </a:r>
            <a:r>
              <a:rPr lang="en-US" dirty="0" err="1" smtClean="0"/>
              <a:t>footprinting</a:t>
            </a:r>
            <a:r>
              <a:rPr lang="en-US" dirty="0" smtClean="0"/>
              <a:t> in which you can map out where a given transcription factor binds to a DNA, and that is how we get this</a:t>
            </a:r>
            <a:r>
              <a:rPr lang="en-US" baseline="0" dirty="0" smtClean="0"/>
              <a:t> sort of information that allows us to draw these diagrams.  </a:t>
            </a:r>
          </a:p>
          <a:p>
            <a:r>
              <a:rPr lang="en-US" baseline="0" dirty="0" smtClean="0"/>
              <a:t>*</a:t>
            </a:r>
          </a:p>
          <a:p>
            <a:r>
              <a:rPr lang="en-US" baseline="0" dirty="0" smtClean="0"/>
              <a:t>Sometimes there really is just one repressor or activator over an otherwise normal promoter.  However, many operons in bacteria have many operator sites and thus integrate many cellular signals together as a sort of logic gate.</a:t>
            </a:r>
          </a:p>
          <a:p>
            <a:r>
              <a:rPr lang="en-US" baseline="0" dirty="0" smtClean="0"/>
              <a:t>*</a:t>
            </a:r>
          </a:p>
          <a:p>
            <a:r>
              <a:rPr lang="en-US" baseline="0" dirty="0" smtClean="0"/>
              <a:t>When you look at one of these complex promoters, it is tempting to think of them simply. Though operators often have sequence identity and are readily identifiable within a sequence, that does not imply that they are compositionally modular.  If you just place a bunch of operators together in a sequence randomly and ask whether you get complex behavior out, usually the answer is no.  There are precise geometries involved the organization of these operators and binding proteins that currently are not understood.  Thus, promoter engineering right now can only be done using large combinatorial libraries and is highly unpredictable.</a:t>
            </a:r>
          </a:p>
          <a:p>
            <a:r>
              <a:rPr lang="en-US" baseline="0" dirty="0" smtClean="0"/>
              <a:t>*</a:t>
            </a:r>
          </a:p>
          <a:p>
            <a:r>
              <a:rPr lang="en-US" baseline="0" dirty="0" smtClean="0"/>
              <a:t>However, entire promoter regions can often be used as modular parts, and they typically will retain their native transcriptional profile in a new genetic context.</a:t>
            </a:r>
            <a:endParaRPr lang="en-US" dirty="0" smtClean="0"/>
          </a:p>
        </p:txBody>
      </p:sp>
      <p:sp>
        <p:nvSpPr>
          <p:cNvPr id="4" name="Slide Number Placeholder 3"/>
          <p:cNvSpPr>
            <a:spLocks noGrp="1"/>
          </p:cNvSpPr>
          <p:nvPr>
            <p:ph type="sldNum" sz="quarter" idx="5"/>
          </p:nvPr>
        </p:nvSpPr>
        <p:spPr/>
        <p:txBody>
          <a:bodyPr/>
          <a:lstStyle/>
          <a:p>
            <a:pPr>
              <a:defRPr/>
            </a:pPr>
            <a:fld id="{8DE03F58-F5DE-49FC-9210-9F61245A2862}"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Different sigma factors have different sequence</a:t>
            </a:r>
            <a:r>
              <a:rPr lang="en-US" baseline="0" dirty="0" smtClean="0"/>
              <a:t> specificities.  Some processes in the cell like central metabolism and the mechanisms for syntheses of proteins and mRNAs are universally conserved amongst prokaryotes.  However, the mechanisms of transcriptional initiation are highly variant.  Different organisms use different sequences to initiate transcription.</a:t>
            </a:r>
            <a:endParaRPr lang="en-US" dirty="0"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3D69D80-3231-4DE5-A450-31AA76C4E571}" type="slidenum">
              <a:rPr lang="en-US" smtClean="0">
                <a:solidFill>
                  <a:prstClr val="black"/>
                </a:solidFill>
              </a:rPr>
              <a:pPr>
                <a:defRPr/>
              </a:pPr>
              <a:t>3</a:t>
            </a:fld>
            <a:endParaRPr lang="en-US" smtClean="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already talked</a:t>
            </a:r>
            <a:r>
              <a:rPr lang="en-US" baseline="0" dirty="0" smtClean="0"/>
              <a:t> about why you might want to use an inducible promoter, but nature uses promoters in more nuanced ways than this.  Incorporation of these regulation mechanisms into genetic devices is current topic of study.</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pPr>
                <a:defRPr/>
              </a:pPr>
              <a:t>30</a:t>
            </a:fld>
            <a:endParaRPr lang="en-US"/>
          </a:p>
        </p:txBody>
      </p:sp>
    </p:spTree>
    <p:extLst>
      <p:ext uri="{BB962C8B-B14F-4D97-AF65-F5344CB8AC3E}">
        <p14:creationId xmlns:p14="http://schemas.microsoft.com/office/powerpoint/2010/main" val="1923851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I’ll describe four of them:  environmental regulation, timing, negative feedback, and phase variation.</a:t>
            </a:r>
          </a:p>
        </p:txBody>
      </p:sp>
      <p:sp>
        <p:nvSpPr>
          <p:cNvPr id="4" name="Slide Number Placeholder 3"/>
          <p:cNvSpPr>
            <a:spLocks noGrp="1"/>
          </p:cNvSpPr>
          <p:nvPr>
            <p:ph type="sldNum" sz="quarter" idx="5"/>
          </p:nvPr>
        </p:nvSpPr>
        <p:spPr/>
        <p:txBody>
          <a:bodyPr/>
          <a:lstStyle/>
          <a:p>
            <a:pPr>
              <a:defRPr/>
            </a:pPr>
            <a:fld id="{7E399190-C526-46D3-A067-1B2D4A458C72}"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Our</a:t>
            </a:r>
            <a:r>
              <a:rPr lang="en-US" baseline="0" dirty="0" smtClean="0"/>
              <a:t> inducible promoters are examples of environmental sensing.  However, we use them in artificial context.  For example, we regulate genes with arabinose in contexts where arabinose plays no other role in the system.  In the native context, the promoter is sensing arabinose because it is deciding whether it needs to produce the genes to degrade this chemical.  In this example, we show the complex promoter of flagella.  Initiation of </a:t>
            </a:r>
            <a:r>
              <a:rPr lang="en-US" baseline="0" dirty="0" err="1" smtClean="0"/>
              <a:t>flagellar</a:t>
            </a:r>
            <a:r>
              <a:rPr lang="en-US" baseline="0" dirty="0" smtClean="0"/>
              <a:t> biosynthesis begins with an environmental signal.  </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B62884-CBF9-425A-AB5C-A3F1CFBA0F13}" type="slidenum">
              <a:rPr lang="en-US" smtClean="0"/>
              <a:pPr fontAlgn="base">
                <a:spcBef>
                  <a:spcPct val="0"/>
                </a:spcBef>
                <a:spcAft>
                  <a:spcPct val="0"/>
                </a:spcAft>
                <a:defRPr/>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All this environmental information is integrated through a single complex promoter controlling</a:t>
            </a:r>
            <a:r>
              <a:rPr lang="en-US" baseline="0" dirty="0" smtClean="0"/>
              <a:t> the </a:t>
            </a:r>
            <a:r>
              <a:rPr lang="en-US" baseline="0" dirty="0" err="1" smtClean="0"/>
              <a:t>flhD</a:t>
            </a:r>
            <a:r>
              <a:rPr lang="en-US" baseline="0" dirty="0" smtClean="0"/>
              <a:t> and </a:t>
            </a:r>
            <a:r>
              <a:rPr lang="en-US" baseline="0" dirty="0" err="1" smtClean="0"/>
              <a:t>flhC</a:t>
            </a:r>
            <a:r>
              <a:rPr lang="en-US" baseline="0" dirty="0" smtClean="0"/>
              <a:t> genes.  Those in turn activate the rest of the </a:t>
            </a:r>
            <a:r>
              <a:rPr lang="en-US" baseline="0" dirty="0" err="1" smtClean="0"/>
              <a:t>flagellar</a:t>
            </a:r>
            <a:r>
              <a:rPr lang="en-US" baseline="0" dirty="0" smtClean="0"/>
              <a:t> genes.  Inside that complex promoter are operators for many of the pleiotropic transcription factors.  As a result, one cannot easily encapsulate the stimulus that this promoter responds to it.  It is some combination of many factors. It is not a trivial signal like the presence or </a:t>
            </a:r>
            <a:r>
              <a:rPr lang="en-US" baseline="0" dirty="0" err="1" smtClean="0"/>
              <a:t>absense</a:t>
            </a:r>
            <a:r>
              <a:rPr lang="en-US" baseline="0" dirty="0" smtClean="0"/>
              <a:t> of one chemical. For example, it has a CAP binding site that ultimately responds to glucose availability, and it has an </a:t>
            </a:r>
            <a:r>
              <a:rPr lang="en-US" baseline="0" dirty="0" err="1" smtClean="0"/>
              <a:t>OmpR</a:t>
            </a:r>
            <a:r>
              <a:rPr lang="en-US" baseline="0" dirty="0" smtClean="0"/>
              <a:t> binding site responding to </a:t>
            </a:r>
            <a:r>
              <a:rPr lang="en-US" baseline="0" dirty="0" err="1" smtClean="0"/>
              <a:t>osmolarity</a:t>
            </a:r>
            <a:r>
              <a:rPr lang="en-US" baseline="0" dirty="0" smtClean="0"/>
              <a:t>.  The promoter integrates this information, and for some of those combinatorial microstates transcription results.  Presumably the integration of this set of cues allows the cell to make an intelligent decision about whether it is appropriate to stay in the same place or find a more nutritious environment.</a:t>
            </a:r>
            <a:endParaRPr lang="en-US" dirty="0" smtClean="0"/>
          </a:p>
          <a:p>
            <a:pPr eaLnBrk="1" hangingPunct="1">
              <a:spcBef>
                <a:spcPct val="0"/>
              </a:spcBef>
            </a:pP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90DE17-4DF6-4ECA-9351-C684F5B5E0F0}" type="slidenum">
              <a:rPr lang="en-US" smtClean="0"/>
              <a:pPr fontAlgn="base">
                <a:spcBef>
                  <a:spcPct val="0"/>
                </a:spcBef>
                <a:spcAft>
                  <a:spcPct val="0"/>
                </a:spcAft>
                <a:defRPr/>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 second</a:t>
            </a:r>
            <a:r>
              <a:rPr lang="en-US" baseline="0" dirty="0" smtClean="0"/>
              <a:t> type of regulation is timing.  This is usually observed for operons encoding proteins that form large protein complexes.  Usually the formation of these complexes is not under thermodynamic control, and if you express the proteins in the wrong order they simply aggregate and get degraded.  In the case of flagella, there is a large </a:t>
            </a:r>
            <a:r>
              <a:rPr lang="en-US" baseline="0" dirty="0" err="1" smtClean="0"/>
              <a:t>proteinaceous</a:t>
            </a:r>
            <a:r>
              <a:rPr lang="en-US" baseline="0" dirty="0" smtClean="0"/>
              <a:t> appendage on the surface of the cell composed of multiple proteins, and it needs to make them in the correct order.  In this example, the timing is achieved using a transcriptional relay.  Once the environmental conditions appropriate for </a:t>
            </a:r>
            <a:r>
              <a:rPr lang="en-US" baseline="0" dirty="0" err="1" smtClean="0"/>
              <a:t>flagellar</a:t>
            </a:r>
            <a:r>
              <a:rPr lang="en-US" baseline="0" dirty="0" smtClean="0"/>
              <a:t> production are reached, the </a:t>
            </a:r>
            <a:r>
              <a:rPr lang="en-US" baseline="0" dirty="0" err="1" smtClean="0"/>
              <a:t>flhCD</a:t>
            </a:r>
            <a:r>
              <a:rPr lang="en-US" baseline="0" dirty="0" smtClean="0"/>
              <a:t> genes initiate transcription of the second operon.  One protein encoded by that operon is the </a:t>
            </a:r>
            <a:r>
              <a:rPr lang="en-US" baseline="0" dirty="0" err="1" smtClean="0"/>
              <a:t>fliA</a:t>
            </a:r>
            <a:r>
              <a:rPr lang="en-US" baseline="0" dirty="0" smtClean="0"/>
              <a:t> gene, which activates transcription of the third operon.</a:t>
            </a:r>
          </a:p>
          <a:p>
            <a:pPr eaLnBrk="1" hangingPunct="1">
              <a:spcBef>
                <a:spcPct val="0"/>
              </a:spcBef>
            </a:pPr>
            <a:r>
              <a:rPr lang="en-US" baseline="0" dirty="0" smtClean="0"/>
              <a:t>*click*</a:t>
            </a:r>
          </a:p>
          <a:p>
            <a:pPr eaLnBrk="1" hangingPunct="1">
              <a:spcBef>
                <a:spcPct val="0"/>
              </a:spcBef>
            </a:pPr>
            <a:r>
              <a:rPr lang="en-US" baseline="0" dirty="0" smtClean="0"/>
              <a:t>I’ve labeled several genes in blue, red, and green which encode individual proteins for the three phases of the relay.  If you follow the production of these proteins over time after application of the environmental signal</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24B0B8F-5897-432D-8D56-94ACF51A42CC}" type="slidenum">
              <a:rPr lang="en-US" smtClean="0"/>
              <a:pPr fontAlgn="base">
                <a:spcBef>
                  <a:spcPct val="0"/>
                </a:spcBef>
                <a:spcAft>
                  <a:spcPct val="0"/>
                </a:spcAft>
                <a:defRPr/>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You see something like this.  </a:t>
            </a:r>
            <a:r>
              <a:rPr lang="en-US" dirty="0" err="1" smtClean="0"/>
              <a:t>FlhCD</a:t>
            </a:r>
            <a:r>
              <a:rPr lang="en-US" baseline="0" dirty="0" smtClean="0"/>
              <a:t> accumulates slowly, but the two downstream operons get expressed in two successive waves.</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69DFF6D-8C2D-4442-BDDF-B85881DA9095}" type="slidenum">
              <a:rPr lang="en-US" smtClean="0"/>
              <a:pPr fontAlgn="base">
                <a:spcBef>
                  <a:spcPct val="0"/>
                </a:spcBef>
                <a:spcAft>
                  <a:spcPct val="0"/>
                </a:spcAft>
                <a:defRPr/>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Another common use of transcriptional control is negative feedback.</a:t>
            </a:r>
            <a:r>
              <a:rPr lang="en-US" baseline="0" dirty="0" smtClean="0"/>
              <a:t>  Most promoters that control outer membrane proteins will be hooked into the envelope stress pathways of the cell.  Here we are looking at one of these stress responses called </a:t>
            </a:r>
            <a:r>
              <a:rPr lang="en-US" baseline="0" dirty="0" err="1" smtClean="0"/>
              <a:t>Cpx</a:t>
            </a:r>
            <a:r>
              <a:rPr lang="en-US" baseline="0" dirty="0" smtClean="0"/>
              <a:t>.  This pleotropic two-component system involves three proteins:  </a:t>
            </a:r>
            <a:r>
              <a:rPr lang="en-US" baseline="0" dirty="0" err="1" smtClean="0"/>
              <a:t>cpxR</a:t>
            </a:r>
            <a:r>
              <a:rPr lang="en-US" baseline="0" dirty="0" smtClean="0"/>
              <a:t>, </a:t>
            </a:r>
            <a:r>
              <a:rPr lang="en-US" baseline="0" dirty="0" err="1" smtClean="0"/>
              <a:t>cpxA</a:t>
            </a:r>
            <a:r>
              <a:rPr lang="en-US" baseline="0" dirty="0" smtClean="0"/>
              <a:t>, and </a:t>
            </a:r>
            <a:r>
              <a:rPr lang="en-US" baseline="0" dirty="0" err="1" smtClean="0"/>
              <a:t>cpxP</a:t>
            </a:r>
            <a:r>
              <a:rPr lang="en-US" baseline="0" dirty="0" smtClean="0"/>
              <a:t>.  </a:t>
            </a:r>
            <a:r>
              <a:rPr lang="en-US" baseline="0" dirty="0" err="1" smtClean="0"/>
              <a:t>CpxA</a:t>
            </a:r>
            <a:r>
              <a:rPr lang="en-US" baseline="0" dirty="0" smtClean="0"/>
              <a:t> is the </a:t>
            </a:r>
            <a:r>
              <a:rPr lang="en-US" baseline="0" dirty="0" err="1" smtClean="0"/>
              <a:t>histidine</a:t>
            </a:r>
            <a:r>
              <a:rPr lang="en-US" baseline="0" dirty="0" smtClean="0"/>
              <a:t> kinase, and </a:t>
            </a:r>
            <a:r>
              <a:rPr lang="en-US" baseline="0" dirty="0" err="1" smtClean="0"/>
              <a:t>cpxR</a:t>
            </a:r>
            <a:r>
              <a:rPr lang="en-US" baseline="0" dirty="0" smtClean="0"/>
              <a:t> is the response regulator.  </a:t>
            </a:r>
            <a:r>
              <a:rPr lang="en-US" baseline="0" dirty="0" err="1" smtClean="0"/>
              <a:t>CpxP</a:t>
            </a:r>
            <a:r>
              <a:rPr lang="en-US" baseline="0" dirty="0" smtClean="0"/>
              <a:t> is a peptide probe expressed in the </a:t>
            </a:r>
            <a:r>
              <a:rPr lang="en-US" baseline="0" dirty="0" err="1" smtClean="0"/>
              <a:t>periplasm</a:t>
            </a:r>
            <a:r>
              <a:rPr lang="en-US" baseline="0" dirty="0" smtClean="0"/>
              <a:t> that binds to and represses the kinase.  When there is little membrane stress, </a:t>
            </a:r>
            <a:r>
              <a:rPr lang="en-US" baseline="0" dirty="0" err="1" smtClean="0"/>
              <a:t>cpxP</a:t>
            </a:r>
            <a:r>
              <a:rPr lang="en-US" baseline="0" dirty="0" smtClean="0"/>
              <a:t> folds normally and then binds to </a:t>
            </a:r>
            <a:r>
              <a:rPr lang="en-US" baseline="0" dirty="0" err="1" smtClean="0"/>
              <a:t>cpxA</a:t>
            </a:r>
            <a:r>
              <a:rPr lang="en-US" baseline="0" dirty="0" smtClean="0"/>
              <a:t>.  However, if there is stress, </a:t>
            </a:r>
            <a:r>
              <a:rPr lang="en-US" baseline="0" dirty="0" err="1" smtClean="0"/>
              <a:t>misfolded</a:t>
            </a:r>
            <a:r>
              <a:rPr lang="en-US" baseline="0" dirty="0" smtClean="0"/>
              <a:t> proteins will accumulate, and </a:t>
            </a:r>
            <a:r>
              <a:rPr lang="en-US" baseline="0" dirty="0" err="1" smtClean="0"/>
              <a:t>cpxP</a:t>
            </a:r>
            <a:r>
              <a:rPr lang="en-US" baseline="0" dirty="0" smtClean="0"/>
              <a:t> is one protein that is particularly sensitive to such stress.  If the </a:t>
            </a:r>
            <a:r>
              <a:rPr lang="en-US" baseline="0" dirty="0" err="1" smtClean="0"/>
              <a:t>cpxP</a:t>
            </a:r>
            <a:r>
              <a:rPr lang="en-US" baseline="0" dirty="0" smtClean="0"/>
              <a:t> aggregates, it will no longer interact with </a:t>
            </a:r>
            <a:r>
              <a:rPr lang="en-US" baseline="0" dirty="0" err="1" smtClean="0"/>
              <a:t>cpxA</a:t>
            </a:r>
            <a:r>
              <a:rPr lang="en-US" baseline="0" dirty="0" smtClean="0"/>
              <a:t>, and the kinase begins phosphorylating </a:t>
            </a:r>
            <a:r>
              <a:rPr lang="en-US" baseline="0" dirty="0" err="1" smtClean="0"/>
              <a:t>cpxR</a:t>
            </a:r>
            <a:r>
              <a:rPr lang="en-US" baseline="0" dirty="0" smtClean="0"/>
              <a:t>.  This response regulator then goes on to either </a:t>
            </a:r>
            <a:r>
              <a:rPr lang="en-US" baseline="0" dirty="0" err="1" smtClean="0"/>
              <a:t>upregulate</a:t>
            </a:r>
            <a:r>
              <a:rPr lang="en-US" baseline="0" dirty="0" smtClean="0"/>
              <a:t> or down regulate many genes.  It will *click* </a:t>
            </a:r>
            <a:r>
              <a:rPr lang="en-US" baseline="0" dirty="0" err="1" smtClean="0"/>
              <a:t>upregulate</a:t>
            </a:r>
            <a:r>
              <a:rPr lang="en-US" baseline="0" dirty="0" smtClean="0"/>
              <a:t> proteases that help clean up the </a:t>
            </a:r>
            <a:r>
              <a:rPr lang="en-US" baseline="0" dirty="0" err="1" smtClean="0"/>
              <a:t>misfolded</a:t>
            </a:r>
            <a:r>
              <a:rPr lang="en-US" baseline="0" dirty="0" smtClean="0"/>
              <a:t> protein, and it will *click* </a:t>
            </a:r>
            <a:r>
              <a:rPr lang="en-US" baseline="0" dirty="0" err="1" smtClean="0"/>
              <a:t>downregulate</a:t>
            </a:r>
            <a:r>
              <a:rPr lang="en-US" baseline="0" dirty="0" smtClean="0"/>
              <a:t> genes encoding outer membrane proteins.  As a result, a steady state is achieved in which no more membrane-targeted protein is generated than the membrane can handle.</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1F196F-B7DE-4C6C-B25D-E03F48AEABD1}" type="slidenum">
              <a:rPr lang="en-US" smtClean="0"/>
              <a:pPr fontAlgn="base">
                <a:spcBef>
                  <a:spcPct val="0"/>
                </a:spcBef>
                <a:spcAft>
                  <a:spcPct val="0"/>
                </a:spcAft>
                <a:defRPr/>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Finally, we have phase variation.  </a:t>
            </a:r>
          </a:p>
          <a:p>
            <a:pPr marL="457200" indent="-457200">
              <a:buFont typeface="Wingdings" pitchFamily="2" charset="2"/>
              <a:buChar char="§"/>
            </a:pPr>
            <a:r>
              <a:rPr lang="en-US" sz="1200" dirty="0" smtClean="0">
                <a:solidFill>
                  <a:srgbClr val="262626"/>
                </a:solidFill>
                <a:latin typeface="Calibri" pitchFamily="34" charset="0"/>
              </a:rPr>
              <a:t>Since promoters typically exist as a single molecule</a:t>
            </a:r>
            <a:r>
              <a:rPr lang="en-US" sz="1200" baseline="0" dirty="0" smtClean="0">
                <a:solidFill>
                  <a:srgbClr val="262626"/>
                </a:solidFill>
                <a:latin typeface="Calibri" pitchFamily="34" charset="0"/>
              </a:rPr>
              <a:t> </a:t>
            </a:r>
            <a:r>
              <a:rPr lang="en-US" sz="1200" dirty="0" smtClean="0">
                <a:solidFill>
                  <a:srgbClr val="262626"/>
                </a:solidFill>
                <a:latin typeface="Calibri" pitchFamily="34" charset="0"/>
              </a:rPr>
              <a:t>in the cell, different cells might exhibit different states of the same promoter.  It is a stochastic system, so the population of</a:t>
            </a:r>
            <a:r>
              <a:rPr lang="en-US" sz="1200" baseline="0" dirty="0" smtClean="0">
                <a:solidFill>
                  <a:srgbClr val="262626"/>
                </a:solidFill>
                <a:latin typeface="Calibri" pitchFamily="34" charset="0"/>
              </a:rPr>
              <a:t> microstates does not average out within one cell.</a:t>
            </a:r>
            <a:endParaRPr lang="en-US" sz="1200" dirty="0" smtClean="0">
              <a:solidFill>
                <a:srgbClr val="262626"/>
              </a:solidFill>
              <a:latin typeface="Calibri" pitchFamily="34" charset="0"/>
            </a:endParaRPr>
          </a:p>
          <a:p>
            <a:pPr marL="457200" indent="-457200">
              <a:buFont typeface="Wingdings" pitchFamily="2" charset="2"/>
              <a:buChar char="§"/>
            </a:pPr>
            <a:r>
              <a:rPr lang="en-US" sz="1200" dirty="0" smtClean="0">
                <a:solidFill>
                  <a:srgbClr val="262626"/>
                </a:solidFill>
                <a:latin typeface="Calibri" pitchFamily="34" charset="0"/>
              </a:rPr>
              <a:t>The result is population heterogeneity in which different cells are doing different things</a:t>
            </a:r>
          </a:p>
          <a:p>
            <a:pPr marL="457200" indent="-457200">
              <a:buFont typeface="Wingdings" pitchFamily="2" charset="2"/>
              <a:buChar char="§"/>
            </a:pPr>
            <a:r>
              <a:rPr lang="en-US" sz="1200" dirty="0" smtClean="0">
                <a:solidFill>
                  <a:srgbClr val="262626"/>
                </a:solidFill>
                <a:latin typeface="Calibri" pitchFamily="34" charset="0"/>
              </a:rPr>
              <a:t>Phase variation</a:t>
            </a:r>
            <a:r>
              <a:rPr lang="en-US" sz="1200" baseline="0" dirty="0" smtClean="0">
                <a:solidFill>
                  <a:srgbClr val="262626"/>
                </a:solidFill>
                <a:latin typeface="Calibri" pitchFamily="34" charset="0"/>
              </a:rPr>
              <a:t> is most often seen in the regulation of genes that are surface displayed and elicit </a:t>
            </a:r>
            <a:r>
              <a:rPr lang="en-US" sz="1200" dirty="0" smtClean="0">
                <a:solidFill>
                  <a:srgbClr val="262626"/>
                </a:solidFill>
                <a:latin typeface="Calibri" pitchFamily="34" charset="0"/>
              </a:rPr>
              <a:t>immune responses.  Thus, such mechanisms are most common</a:t>
            </a:r>
            <a:r>
              <a:rPr lang="en-US" sz="1200" baseline="0" dirty="0" smtClean="0">
                <a:solidFill>
                  <a:srgbClr val="262626"/>
                </a:solidFill>
                <a:latin typeface="Calibri" pitchFamily="34" charset="0"/>
              </a:rPr>
              <a:t> </a:t>
            </a:r>
            <a:r>
              <a:rPr lang="en-US" sz="1200" dirty="0" smtClean="0">
                <a:solidFill>
                  <a:srgbClr val="262626"/>
                </a:solidFill>
                <a:latin typeface="Calibri" pitchFamily="34" charset="0"/>
              </a:rPr>
              <a:t>in pathogenic</a:t>
            </a:r>
            <a:r>
              <a:rPr lang="en-US" sz="1200" baseline="0" dirty="0" smtClean="0">
                <a:solidFill>
                  <a:srgbClr val="262626"/>
                </a:solidFill>
                <a:latin typeface="Calibri" pitchFamily="34" charset="0"/>
              </a:rPr>
              <a:t> or commensal bacteria.</a:t>
            </a:r>
            <a:endParaRPr lang="en-US" sz="1200" dirty="0" smtClean="0">
              <a:solidFill>
                <a:srgbClr val="262626"/>
              </a:solidFill>
              <a:latin typeface="Calibri" pitchFamily="34" charset="0"/>
            </a:endParaRPr>
          </a:p>
          <a:p>
            <a:pPr marL="457200" indent="-457200">
              <a:buFont typeface="Wingdings" pitchFamily="2" charset="2"/>
              <a:buChar char="§"/>
            </a:pPr>
            <a:r>
              <a:rPr lang="en-US" sz="1200" dirty="0" smtClean="0">
                <a:solidFill>
                  <a:srgbClr val="262626"/>
                </a:solidFill>
                <a:latin typeface="Calibri" pitchFamily="34" charset="0"/>
              </a:rPr>
              <a:t>Most</a:t>
            </a:r>
            <a:r>
              <a:rPr lang="en-US" sz="1200" baseline="0" dirty="0" smtClean="0">
                <a:solidFill>
                  <a:srgbClr val="262626"/>
                </a:solidFill>
                <a:latin typeface="Calibri" pitchFamily="34" charset="0"/>
              </a:rPr>
              <a:t> well-studied examples deal with the regulation of </a:t>
            </a:r>
            <a:r>
              <a:rPr lang="en-US" sz="1200" dirty="0" err="1" smtClean="0">
                <a:solidFill>
                  <a:srgbClr val="262626"/>
                </a:solidFill>
                <a:latin typeface="Calibri" pitchFamily="34" charset="0"/>
              </a:rPr>
              <a:t>pili</a:t>
            </a:r>
            <a:r>
              <a:rPr lang="en-US" sz="1200" dirty="0" smtClean="0">
                <a:solidFill>
                  <a:srgbClr val="262626"/>
                </a:solidFill>
                <a:latin typeface="Calibri" pitchFamily="34" charset="0"/>
              </a:rPr>
              <a:t>,</a:t>
            </a:r>
            <a:r>
              <a:rPr lang="en-US" sz="1200" baseline="0" dirty="0" smtClean="0">
                <a:solidFill>
                  <a:srgbClr val="262626"/>
                </a:solidFill>
                <a:latin typeface="Calibri" pitchFamily="34" charset="0"/>
              </a:rPr>
              <a:t> which are </a:t>
            </a:r>
            <a:r>
              <a:rPr lang="en-US" sz="1200" baseline="0" dirty="0" err="1" smtClean="0">
                <a:solidFill>
                  <a:srgbClr val="262626"/>
                </a:solidFill>
                <a:latin typeface="Calibri" pitchFamily="34" charset="0"/>
              </a:rPr>
              <a:t>proteinaceous</a:t>
            </a:r>
            <a:r>
              <a:rPr lang="en-US" sz="1200" baseline="0" dirty="0" smtClean="0">
                <a:solidFill>
                  <a:srgbClr val="262626"/>
                </a:solidFill>
                <a:latin typeface="Calibri" pitchFamily="34" charset="0"/>
              </a:rPr>
              <a:t> appendages to the cell that enable them to bind to host cells.  </a:t>
            </a:r>
            <a:r>
              <a:rPr lang="en-US" sz="1200" dirty="0" smtClean="0">
                <a:solidFill>
                  <a:srgbClr val="262626"/>
                </a:solidFill>
                <a:latin typeface="Calibri" pitchFamily="34" charset="0"/>
              </a:rPr>
              <a:t>In this example, we illustrate one of the best studied systems for regulation of P </a:t>
            </a:r>
            <a:r>
              <a:rPr lang="en-US" sz="1200" dirty="0" err="1" smtClean="0">
                <a:solidFill>
                  <a:srgbClr val="262626"/>
                </a:solidFill>
                <a:latin typeface="Calibri" pitchFamily="34" charset="0"/>
              </a:rPr>
              <a:t>pili</a:t>
            </a:r>
            <a:r>
              <a:rPr lang="en-US" sz="1200" dirty="0" smtClean="0">
                <a:solidFill>
                  <a:srgbClr val="262626"/>
                </a:solidFill>
                <a:latin typeface="Calibri" pitchFamily="34" charset="0"/>
              </a:rPr>
              <a:t> </a:t>
            </a:r>
            <a:r>
              <a:rPr lang="en-US" sz="1200" dirty="0" err="1" smtClean="0">
                <a:solidFill>
                  <a:srgbClr val="262626"/>
                </a:solidFill>
                <a:latin typeface="Calibri" pitchFamily="34" charset="0"/>
              </a:rPr>
              <a:t>biosythesis</a:t>
            </a:r>
            <a:r>
              <a:rPr lang="en-US" sz="1200" baseline="0" dirty="0" smtClean="0">
                <a:solidFill>
                  <a:srgbClr val="262626"/>
                </a:solidFill>
                <a:latin typeface="Calibri" pitchFamily="34" charset="0"/>
              </a:rPr>
              <a:t> called the </a:t>
            </a:r>
            <a:r>
              <a:rPr lang="en-US" sz="1200" baseline="0" dirty="0" err="1" smtClean="0">
                <a:solidFill>
                  <a:srgbClr val="262626"/>
                </a:solidFill>
                <a:latin typeface="Calibri" pitchFamily="34" charset="0"/>
              </a:rPr>
              <a:t>fim</a:t>
            </a:r>
            <a:r>
              <a:rPr lang="en-US" sz="1200" baseline="0" dirty="0" smtClean="0">
                <a:solidFill>
                  <a:srgbClr val="262626"/>
                </a:solidFill>
                <a:latin typeface="Calibri" pitchFamily="34" charset="0"/>
              </a:rPr>
              <a:t> operon.</a:t>
            </a:r>
            <a:r>
              <a:rPr lang="en-US" sz="1200" dirty="0" smtClean="0">
                <a:solidFill>
                  <a:srgbClr val="262626"/>
                </a:solidFill>
                <a:latin typeface="Calibri" pitchFamily="34" charset="0"/>
              </a:rPr>
              <a:t>  There are many mechanisms by which</a:t>
            </a:r>
            <a:r>
              <a:rPr lang="en-US" sz="1200" baseline="0" dirty="0" smtClean="0">
                <a:solidFill>
                  <a:srgbClr val="262626"/>
                </a:solidFill>
                <a:latin typeface="Calibri" pitchFamily="34" charset="0"/>
              </a:rPr>
              <a:t> phase variation is achieved, but this one is quite simple:  The DNA is physically inverted by means of a site-specific DNA </a:t>
            </a:r>
            <a:r>
              <a:rPr lang="en-US" sz="1200" baseline="0" dirty="0" err="1" smtClean="0">
                <a:solidFill>
                  <a:srgbClr val="262626"/>
                </a:solidFill>
                <a:latin typeface="Calibri" pitchFamily="34" charset="0"/>
              </a:rPr>
              <a:t>recombinase</a:t>
            </a:r>
            <a:r>
              <a:rPr lang="en-US" sz="1200" baseline="0" dirty="0" smtClean="0">
                <a:solidFill>
                  <a:srgbClr val="262626"/>
                </a:solidFill>
                <a:latin typeface="Calibri" pitchFamily="34" charset="0"/>
              </a:rPr>
              <a:t> called </a:t>
            </a:r>
            <a:r>
              <a:rPr lang="en-US" sz="1200" baseline="0" dirty="0" err="1" smtClean="0">
                <a:solidFill>
                  <a:srgbClr val="262626"/>
                </a:solidFill>
                <a:latin typeface="Calibri" pitchFamily="34" charset="0"/>
              </a:rPr>
              <a:t>fimB</a:t>
            </a:r>
            <a:r>
              <a:rPr lang="en-US" sz="1200" baseline="0" dirty="0" smtClean="0">
                <a:solidFill>
                  <a:srgbClr val="262626"/>
                </a:solidFill>
                <a:latin typeface="Calibri" pitchFamily="34" charset="0"/>
              </a:rPr>
              <a:t>.  In one orientation, the promoter points towards </a:t>
            </a:r>
            <a:r>
              <a:rPr lang="en-US" sz="1200" baseline="0" dirty="0" err="1" smtClean="0">
                <a:solidFill>
                  <a:srgbClr val="262626"/>
                </a:solidFill>
                <a:latin typeface="Calibri" pitchFamily="34" charset="0"/>
              </a:rPr>
              <a:t>fimA</a:t>
            </a:r>
            <a:r>
              <a:rPr lang="en-US" sz="1200" baseline="0" dirty="0" smtClean="0">
                <a:solidFill>
                  <a:srgbClr val="262626"/>
                </a:solidFill>
                <a:latin typeface="Calibri" pitchFamily="34" charset="0"/>
              </a:rPr>
              <a:t> and the rest of the biosynthetic genes.  In the other orientation it is pointed in the other direction.  Thus, it represents a </a:t>
            </a:r>
            <a:r>
              <a:rPr lang="en-US" sz="1200" baseline="0" dirty="0" err="1" smtClean="0">
                <a:solidFill>
                  <a:srgbClr val="262626"/>
                </a:solidFill>
                <a:latin typeface="Calibri" pitchFamily="34" charset="0"/>
              </a:rPr>
              <a:t>boolean</a:t>
            </a:r>
            <a:r>
              <a:rPr lang="en-US" sz="1200" baseline="0" dirty="0" smtClean="0">
                <a:solidFill>
                  <a:srgbClr val="262626"/>
                </a:solidFill>
                <a:latin typeface="Calibri" pitchFamily="34" charset="0"/>
              </a:rPr>
              <a:t> switch resulting in all-or-none production of </a:t>
            </a:r>
            <a:r>
              <a:rPr lang="en-US" sz="1200" baseline="0" dirty="0" err="1" smtClean="0">
                <a:solidFill>
                  <a:srgbClr val="262626"/>
                </a:solidFill>
                <a:latin typeface="Calibri" pitchFamily="34" charset="0"/>
              </a:rPr>
              <a:t>pili</a:t>
            </a:r>
            <a:r>
              <a:rPr lang="en-US" sz="1200" baseline="0" dirty="0" smtClean="0">
                <a:solidFill>
                  <a:srgbClr val="262626"/>
                </a:solidFill>
                <a:latin typeface="Calibri" pitchFamily="34" charset="0"/>
              </a:rPr>
              <a:t>.</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00A3D19-F493-4D62-97FF-5668A47F6B41}" type="slidenum">
              <a:rPr lang="en-US" smtClean="0"/>
              <a:pPr fontAlgn="base">
                <a:spcBef>
                  <a:spcPct val="0"/>
                </a:spcBef>
                <a:spcAft>
                  <a:spcPct val="0"/>
                </a:spcAft>
                <a:defRPr/>
              </a:pPr>
              <a:t>37</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Though there is only one core RNA polymerase species in E. coli, there are seven sigma factors in the cell. They recognize</a:t>
            </a:r>
            <a:r>
              <a:rPr lang="en-US" baseline="0" dirty="0" smtClean="0"/>
              <a:t> different DNA sequences and thus recognize different promoters in the cell.  Sigma 70 regulates most central dogma genes, and the others are specific to other processes.  For example, the sigma28-dependent promoters all control genes associated with biosynthesizing flagella.  Other prokaryotes have more sigma factors than E. coli, or just a different set of </a:t>
            </a:r>
            <a:r>
              <a:rPr lang="en-US" baseline="0" dirty="0" err="1" smtClean="0"/>
              <a:t>orthologs</a:t>
            </a:r>
            <a:r>
              <a:rPr lang="en-US" baseline="0" dirty="0" smtClean="0"/>
              <a:t>.  Thus, the vocabulary of promoter types isn’t the same in all bacteria.</a:t>
            </a:r>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E958781-6775-4CFE-B094-EAE8546A3DFA}" type="slidenum">
              <a:rPr lang="en-US" smtClean="0">
                <a:solidFill>
                  <a:prstClr val="black"/>
                </a:solidFill>
              </a:rPr>
              <a:pPr>
                <a:defRPr/>
              </a:pPr>
              <a:t>4</a:t>
            </a:fld>
            <a:endParaRPr lang="en-US" smtClean="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For example, the </a:t>
            </a:r>
            <a:r>
              <a:rPr lang="en-US" dirty="0" err="1" smtClean="0"/>
              <a:t>RpoN</a:t>
            </a:r>
            <a:r>
              <a:rPr lang="en-US" dirty="0" smtClean="0"/>
              <a:t>-dependent</a:t>
            </a:r>
            <a:r>
              <a:rPr lang="en-US" baseline="0" dirty="0" smtClean="0"/>
              <a:t> promoters in </a:t>
            </a:r>
            <a:r>
              <a:rPr lang="en-US" baseline="0" dirty="0" err="1" smtClean="0"/>
              <a:t>Geobacter</a:t>
            </a:r>
            <a:r>
              <a:rPr lang="en-US" baseline="0" dirty="0" smtClean="0"/>
              <a:t> have a very different recognition sequence than E. coli’s sigma70 promoters.  E. coli also has an </a:t>
            </a:r>
            <a:r>
              <a:rPr lang="en-US" baseline="0" dirty="0" err="1" smtClean="0"/>
              <a:t>RpoN</a:t>
            </a:r>
            <a:r>
              <a:rPr lang="en-US" baseline="0" dirty="0" smtClean="0"/>
              <a:t> homolog called sigma54 that plays similar biological roles to </a:t>
            </a:r>
            <a:r>
              <a:rPr lang="en-US" baseline="0" dirty="0" err="1" smtClean="0"/>
              <a:t>RpoN</a:t>
            </a:r>
            <a:r>
              <a:rPr lang="en-US" baseline="0" dirty="0" smtClean="0"/>
              <a:t> in </a:t>
            </a:r>
            <a:r>
              <a:rPr lang="en-US" baseline="0" dirty="0" err="1" smtClean="0"/>
              <a:t>Geobacter</a:t>
            </a:r>
            <a:r>
              <a:rPr lang="en-US" baseline="0" dirty="0" smtClean="0"/>
              <a:t>.  Again there are two boxes, but they are located closer to each other and emphasize different bases at a fewer number of sites.  The most dominant pattern is a pair of two </a:t>
            </a:r>
            <a:r>
              <a:rPr lang="en-US" baseline="0" dirty="0" err="1" smtClean="0"/>
              <a:t>Gs</a:t>
            </a:r>
            <a:r>
              <a:rPr lang="en-US" baseline="0" dirty="0" smtClean="0"/>
              <a:t> at -24 and a GC at -12.</a:t>
            </a:r>
            <a:endParaRPr lang="en-US" dirty="0" smtClean="0"/>
          </a:p>
        </p:txBody>
      </p:sp>
      <p:sp>
        <p:nvSpPr>
          <p:cNvPr id="256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712738B-7968-4B5E-9A51-E0ABC409FDF8}" type="slidenum">
              <a:rPr lang="en-US" smtClean="0">
                <a:solidFill>
                  <a:prstClr val="black"/>
                </a:solidFill>
              </a:rPr>
              <a:pPr>
                <a:defRPr/>
              </a:pPr>
              <a:t>5</a:t>
            </a:fld>
            <a:endParaRPr lang="en-US" smtClean="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t>Families of simple promoters that respond to a specific type of sigma factor can be generated randomly in the lab.  In this experiment we did with Berkeley </a:t>
            </a:r>
            <a:r>
              <a:rPr lang="en-US" baseline="0" dirty="0" err="1" smtClean="0"/>
              <a:t>iGEM</a:t>
            </a:r>
            <a:r>
              <a:rPr lang="en-US" baseline="0" dirty="0" smtClean="0"/>
              <a:t> in 2006, a family of constitutive sigma 70 promoters was generated </a:t>
            </a:r>
            <a:r>
              <a:rPr lang="en-US" baseline="0" dirty="0" err="1" smtClean="0"/>
              <a:t>combinatorially</a:t>
            </a:r>
            <a:r>
              <a:rPr lang="en-US" baseline="0" dirty="0" smtClean="0"/>
              <a:t>. We designed a library in which </a:t>
            </a:r>
            <a:r>
              <a:rPr lang="en-US" baseline="0" dirty="0" err="1" smtClean="0"/>
              <a:t>BioBrick</a:t>
            </a:r>
            <a:r>
              <a:rPr lang="en-US" baseline="0" dirty="0" smtClean="0"/>
              <a:t> restriction sites were flanked by a </a:t>
            </a:r>
            <a:r>
              <a:rPr lang="en-US" baseline="0" dirty="0" err="1" smtClean="0"/>
              <a:t>polylinker</a:t>
            </a:r>
            <a:r>
              <a:rPr lang="en-US" baseline="0" dirty="0" smtClean="0"/>
              <a:t> of </a:t>
            </a:r>
            <a:r>
              <a:rPr lang="en-US" baseline="0" dirty="0" err="1" smtClean="0"/>
              <a:t>NheI</a:t>
            </a:r>
            <a:r>
              <a:rPr lang="en-US" baseline="0" dirty="0" smtClean="0"/>
              <a:t> and </a:t>
            </a:r>
            <a:r>
              <a:rPr lang="en-US" baseline="0" dirty="0" err="1" smtClean="0"/>
              <a:t>AvrII</a:t>
            </a:r>
            <a:r>
              <a:rPr lang="en-US" baseline="0" dirty="0" smtClean="0"/>
              <a:t> sites, a few constant bases such as the TCAGT stretch in black, then mostly random sequence at the -35 and -10 positions.  We chose this spacing to make the transcriptional start site be comparable to other popular promoter parts in the Registry.  Note that there is nothing ‘</a:t>
            </a:r>
            <a:r>
              <a:rPr lang="en-US" baseline="0" dirty="0" err="1" smtClean="0"/>
              <a:t>promoterish</a:t>
            </a:r>
            <a:r>
              <a:rPr lang="en-US" baseline="0" dirty="0" smtClean="0"/>
              <a:t>’ about this sequence except for the positioning of the random bases.  The DNAs were inserted into a plasmid upstream of an RBS-RFP-terminator cassette.</a:t>
            </a:r>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E958781-6775-4CFE-B094-EAE8546A3DFA}" type="slidenum">
              <a:rPr lang="en-US" smtClean="0">
                <a:solidFill>
                  <a:prstClr val="black"/>
                </a:solidFill>
              </a:rPr>
              <a:pPr>
                <a:defRPr/>
              </a:pPr>
              <a:t>6</a:t>
            </a:fld>
            <a:endParaRPr lang="en-US" smtClean="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t>Individual colonies were picked and their </a:t>
            </a:r>
            <a:r>
              <a:rPr lang="en-US" baseline="0" dirty="0" err="1" smtClean="0"/>
              <a:t>fluorescense</a:t>
            </a:r>
            <a:r>
              <a:rPr lang="en-US" baseline="0" dirty="0" smtClean="0"/>
              <a:t> measured. Stronger promoters would have higher fluorescence due to increased production of RFP. From those hits a set of 19 promoters varying across two orders of magnitude of intensity were identified and are referred to as the J23100 series or Anderson promoter library.  It is not challenging to find sigma70 promoters in libraries like this, and libraries like this generate the same scope of diversity that is found amongst natural promoters.  The </a:t>
            </a:r>
            <a:r>
              <a:rPr lang="en-US" baseline="0" dirty="0" err="1" smtClean="0"/>
              <a:t>stongest</a:t>
            </a:r>
            <a:r>
              <a:rPr lang="en-US" baseline="0" dirty="0" smtClean="0"/>
              <a:t> of these promoters is as strong as the strongest endogenous sigma70-dependent promoters.  Thus, there is nothing more to a sigma70 promoter than being specific sequences spaced at particular positions relative to a common start site.  Further studies on these promoters have revealed that indeed they are fairly consistent in their relative expression across growth conditions and independent of downstream genes. This has led to the exploration of quantitative methods for predicting what promoters to use in an experiment, and we’ll revisit this in another section.</a:t>
            </a:r>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E958781-6775-4CFE-B094-EAE8546A3DFA}" type="slidenum">
              <a:rPr lang="en-US" smtClean="0">
                <a:solidFill>
                  <a:prstClr val="black"/>
                </a:solidFill>
              </a:rPr>
              <a:pPr>
                <a:defRPr/>
              </a:pPr>
              <a:t>7</a:t>
            </a:fld>
            <a:endParaRPr lang="en-US"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Relative Promoter Units is one strategy</a:t>
            </a:r>
            <a:r>
              <a:rPr lang="en-US" baseline="0" dirty="0" smtClean="0"/>
              <a:t> for encapsulating the strength of a promoter.  </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3160716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t>Encapsulation is the attachment of formal properties to a DNA sequence. This is the essence of the ‘part’ concept, but it is still not entirely clear what information should be captured about a sequence and how it should be measured.  Here is an example of what it might look like:   the name and sequence of the part is shown in orange, and an object describing its function is shown in blue.  We are stating that the promoter is for use in prokaryotes, so all bets are off if you try to put this in eukaryotes, that it relies on sigma70, and its strength is 74.  This model of a promoter will be sufficient for the way it is conceived in this paper about RPUs, but let’s first point out some of the limitations of it.  First, it only makes a concrete reference to a specific sigma factor.  We don’t know that sigma factors from different bacteria would all interact with this promoter in the same way, and we also don’t know that it won’t react with other sigma factors present in the system.  The idea that it’s strength can be reduced to a single number is also unclear, but regardless we know that promoters don’t always display the same activity, so we can’t interpret that number simply as meaning, say, that 74 mRNAs will be produced per unit time in the cell.  That number will have to be interpreted according to some more complicated model.</a:t>
            </a:r>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E958781-6775-4CFE-B094-EAE8546A3DFA}" type="slidenum">
              <a:rPr lang="en-US" smtClean="0">
                <a:solidFill>
                  <a:prstClr val="black"/>
                </a:solidFill>
              </a:rPr>
              <a:pPr>
                <a:defRPr/>
              </a:pPr>
              <a:t>9</a:t>
            </a:fld>
            <a:endParaRPr lang="en-US" smtClean="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F371C5F-4F4C-41F7-B2CB-F2F9CF781DA2}" type="datetimeFigureOut">
              <a:rPr lang="en-US"/>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5ABE51A-9A7C-4882-9C71-F7D3DA5352D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4AB866A-BD0F-4356-AD2E-3E9027DC099E}" type="datetimeFigureOut">
              <a:rPr lang="en-US"/>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B4CB37F-EA95-4079-A47B-49FA5EC0BE0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E6045FA-7887-47D6-B2A6-9E27D33ADB7C}" type="datetimeFigureOut">
              <a:rPr lang="en-US"/>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7828FE3-87EA-4B65-BB02-DF187A99839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5996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1551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6082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5558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9114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666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176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2819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27BEB72-04AC-4FB6-905E-308DFEF275F2}" type="datetimeFigureOut">
              <a:rPr lang="en-US"/>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4145BF-5948-4ED6-9B15-FE70607E7C5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3416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5238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A31BEF-8B57-B943-9A1E-E68C6A976467}" type="datetimeFigureOut">
              <a:rPr lang="en-US" smtClean="0">
                <a:solidFill>
                  <a:prstClr val="black">
                    <a:tint val="75000"/>
                  </a:prstClr>
                </a:solidFill>
              </a: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FD6429-35EB-094F-B81E-D347A785F1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64601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F371C5F-4F4C-41F7-B2CB-F2F9CF781DA2}" type="datetimeFigureOut">
              <a:rPr lang="en-US" smtClean="0"/>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5ABE51A-9A7C-4882-9C71-F7D3DA5352D6}" type="slidenum">
              <a:rPr lang="en-US" smtClean="0"/>
              <a:pPr>
                <a:defRPr/>
              </a:pPr>
              <a:t>‹#›</a:t>
            </a:fld>
            <a:endParaRPr lang="en-US"/>
          </a:p>
        </p:txBody>
      </p:sp>
    </p:spTree>
    <p:extLst>
      <p:ext uri="{BB962C8B-B14F-4D97-AF65-F5344CB8AC3E}">
        <p14:creationId xmlns:p14="http://schemas.microsoft.com/office/powerpoint/2010/main" val="469971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27BEB72-04AC-4FB6-905E-308DFEF275F2}" type="datetimeFigureOut">
              <a:rPr lang="en-US" smtClean="0"/>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4145BF-5948-4ED6-9B15-FE70607E7C53}" type="slidenum">
              <a:rPr lang="en-US" smtClean="0"/>
              <a:pPr>
                <a:defRPr/>
              </a:pPr>
              <a:t>‹#›</a:t>
            </a:fld>
            <a:endParaRPr lang="en-US"/>
          </a:p>
        </p:txBody>
      </p:sp>
    </p:spTree>
    <p:extLst>
      <p:ext uri="{BB962C8B-B14F-4D97-AF65-F5344CB8AC3E}">
        <p14:creationId xmlns:p14="http://schemas.microsoft.com/office/powerpoint/2010/main" val="3758884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726EF6B-0263-43ED-B178-36B5F14C6AB5}" type="datetimeFigureOut">
              <a:rPr lang="en-US" smtClean="0"/>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B8807BC-B00B-46E4-A15C-781FFA9C6E61}" type="slidenum">
              <a:rPr lang="en-US" smtClean="0"/>
              <a:pPr>
                <a:defRPr/>
              </a:pPr>
              <a:t>‹#›</a:t>
            </a:fld>
            <a:endParaRPr lang="en-US"/>
          </a:p>
        </p:txBody>
      </p:sp>
    </p:spTree>
    <p:extLst>
      <p:ext uri="{BB962C8B-B14F-4D97-AF65-F5344CB8AC3E}">
        <p14:creationId xmlns:p14="http://schemas.microsoft.com/office/powerpoint/2010/main" val="5057522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C1044F9-14E8-4E10-A119-52522A71CAB5}" type="datetimeFigureOut">
              <a:rPr lang="en-US" smtClean="0"/>
              <a:pPr>
                <a:defRPr/>
              </a:pPr>
              <a:t>9/25/2013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2F565C1-F416-4F02-B035-493B4B6E254C}" type="slidenum">
              <a:rPr lang="en-US" smtClean="0"/>
              <a:pPr>
                <a:defRPr/>
              </a:pPr>
              <a:t>‹#›</a:t>
            </a:fld>
            <a:endParaRPr lang="en-US"/>
          </a:p>
        </p:txBody>
      </p:sp>
    </p:spTree>
    <p:extLst>
      <p:ext uri="{BB962C8B-B14F-4D97-AF65-F5344CB8AC3E}">
        <p14:creationId xmlns:p14="http://schemas.microsoft.com/office/powerpoint/2010/main" val="494044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E41610E-1B26-4C8F-BA45-DDBAF93B5761}" type="datetimeFigureOut">
              <a:rPr lang="en-US" smtClean="0"/>
              <a:pPr>
                <a:defRPr/>
              </a:pPr>
              <a:t>9/25/2013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3FB76C9-BEA4-468E-B73C-F13BA1B8EDC8}" type="slidenum">
              <a:rPr lang="en-US" smtClean="0"/>
              <a:pPr>
                <a:defRPr/>
              </a:pPr>
              <a:t>‹#›</a:t>
            </a:fld>
            <a:endParaRPr lang="en-US"/>
          </a:p>
        </p:txBody>
      </p:sp>
    </p:spTree>
    <p:extLst>
      <p:ext uri="{BB962C8B-B14F-4D97-AF65-F5344CB8AC3E}">
        <p14:creationId xmlns:p14="http://schemas.microsoft.com/office/powerpoint/2010/main" val="1285644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7F1F90D-1520-4480-8A6C-846573532A7A}" type="datetimeFigureOut">
              <a:rPr lang="en-US" smtClean="0"/>
              <a:pPr>
                <a:defRPr/>
              </a:pPr>
              <a:t>9/25/2013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8F64513-A375-4882-9FCE-4BAF84290FAC}" type="slidenum">
              <a:rPr lang="en-US" smtClean="0"/>
              <a:pPr>
                <a:defRPr/>
              </a:pPr>
              <a:t>‹#›</a:t>
            </a:fld>
            <a:endParaRPr lang="en-US"/>
          </a:p>
        </p:txBody>
      </p:sp>
    </p:spTree>
    <p:extLst>
      <p:ext uri="{BB962C8B-B14F-4D97-AF65-F5344CB8AC3E}">
        <p14:creationId xmlns:p14="http://schemas.microsoft.com/office/powerpoint/2010/main" val="25602980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5092D2-D3D5-4A5B-A8A6-8BAB0D0516D9}" type="datetimeFigureOut">
              <a:rPr lang="en-US" smtClean="0"/>
              <a:pPr>
                <a:defRPr/>
              </a:pPr>
              <a:t>9/25/2013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1763433-2106-48FE-9E23-BBBA285EDFFB}" type="slidenum">
              <a:rPr lang="en-US" smtClean="0"/>
              <a:pPr>
                <a:defRPr/>
              </a:pPr>
              <a:t>‹#›</a:t>
            </a:fld>
            <a:endParaRPr lang="en-US"/>
          </a:p>
        </p:txBody>
      </p:sp>
    </p:spTree>
    <p:extLst>
      <p:ext uri="{BB962C8B-B14F-4D97-AF65-F5344CB8AC3E}">
        <p14:creationId xmlns:p14="http://schemas.microsoft.com/office/powerpoint/2010/main" val="798873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726EF6B-0263-43ED-B178-36B5F14C6AB5}" type="datetimeFigureOut">
              <a:rPr lang="en-US"/>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B8807BC-B00B-46E4-A15C-781FFA9C6E61}"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32005F-BB78-4AC6-A354-771A290C3722}" type="datetimeFigureOut">
              <a:rPr lang="en-US" smtClean="0"/>
              <a:pPr>
                <a:defRPr/>
              </a:pPr>
              <a:t>9/25/2013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2AAA01E-967B-4356-8829-AC4781325A95}" type="slidenum">
              <a:rPr lang="en-US" smtClean="0"/>
              <a:pPr>
                <a:defRPr/>
              </a:pPr>
              <a:t>‹#›</a:t>
            </a:fld>
            <a:endParaRPr lang="en-US"/>
          </a:p>
        </p:txBody>
      </p:sp>
    </p:spTree>
    <p:extLst>
      <p:ext uri="{BB962C8B-B14F-4D97-AF65-F5344CB8AC3E}">
        <p14:creationId xmlns:p14="http://schemas.microsoft.com/office/powerpoint/2010/main" val="3393663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6DF2BF3-2A3E-4C11-80BD-A5C3F35D9FA2}" type="datetimeFigureOut">
              <a:rPr lang="en-US" smtClean="0"/>
              <a:pPr>
                <a:defRPr/>
              </a:pPr>
              <a:t>9/25/2013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09C9766-3E45-4081-87D4-B3471C49D490}" type="slidenum">
              <a:rPr lang="en-US" smtClean="0"/>
              <a:pPr>
                <a:defRPr/>
              </a:pPr>
              <a:t>‹#›</a:t>
            </a:fld>
            <a:endParaRPr lang="en-US"/>
          </a:p>
        </p:txBody>
      </p:sp>
    </p:spTree>
    <p:extLst>
      <p:ext uri="{BB962C8B-B14F-4D97-AF65-F5344CB8AC3E}">
        <p14:creationId xmlns:p14="http://schemas.microsoft.com/office/powerpoint/2010/main" val="163748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4AB866A-BD0F-4356-AD2E-3E9027DC099E}" type="datetimeFigureOut">
              <a:rPr lang="en-US" smtClean="0"/>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B4CB37F-EA95-4079-A47B-49FA5EC0BE0C}" type="slidenum">
              <a:rPr lang="en-US" smtClean="0"/>
              <a:pPr>
                <a:defRPr/>
              </a:pPr>
              <a:t>‹#›</a:t>
            </a:fld>
            <a:endParaRPr lang="en-US"/>
          </a:p>
        </p:txBody>
      </p:sp>
    </p:spTree>
    <p:extLst>
      <p:ext uri="{BB962C8B-B14F-4D97-AF65-F5344CB8AC3E}">
        <p14:creationId xmlns:p14="http://schemas.microsoft.com/office/powerpoint/2010/main" val="19749458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E6045FA-7887-47D6-B2A6-9E27D33ADB7C}" type="datetimeFigureOut">
              <a:rPr lang="en-US" smtClean="0"/>
              <a:pPr>
                <a:defRPr/>
              </a:pPr>
              <a:t>9/25/2013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7828FE3-87EA-4B65-BB02-DF187A998393}" type="slidenum">
              <a:rPr lang="en-US" smtClean="0"/>
              <a:pPr>
                <a:defRPr/>
              </a:pPr>
              <a:t>‹#›</a:t>
            </a:fld>
            <a:endParaRPr lang="en-US"/>
          </a:p>
        </p:txBody>
      </p:sp>
    </p:spTree>
    <p:extLst>
      <p:ext uri="{BB962C8B-B14F-4D97-AF65-F5344CB8AC3E}">
        <p14:creationId xmlns:p14="http://schemas.microsoft.com/office/powerpoint/2010/main" val="19599676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F371C5F-4F4C-41F7-B2CB-F2F9CF781DA2}"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5ABE51A-9A7C-4882-9C71-F7D3DA5352D6}"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20599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27BEB72-04AC-4FB6-905E-308DFEF275F2}"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4145BF-5948-4ED6-9B15-FE70607E7C5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21727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726EF6B-0263-43ED-B178-36B5F14C6AB5}"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B8807BC-B00B-46E4-A15C-781FFA9C6E6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58626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C1044F9-14E8-4E10-A119-52522A71CAB5}"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2F565C1-F416-4F02-B035-493B4B6E254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697839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E41610E-1B26-4C8F-BA45-DDBAF93B5761}"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3FB76C9-BEA4-468E-B73C-F13BA1B8EDC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47870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7F1F90D-1520-4480-8A6C-846573532A7A}"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8F64513-A375-4882-9FCE-4BAF84290FA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16925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C1044F9-14E8-4E10-A119-52522A71CAB5}" type="datetimeFigureOut">
              <a:rPr lang="en-US"/>
              <a:pPr>
                <a:defRPr/>
              </a:pPr>
              <a:t>9/25/2013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2F565C1-F416-4F02-B035-493B4B6E254C}"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5092D2-D3D5-4A5B-A8A6-8BAB0D0516D9}"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91763433-2106-48FE-9E23-BBBA285EDF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31810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32005F-BB78-4AC6-A354-771A290C3722}"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2AAA01E-967B-4356-8829-AC4781325A9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051556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6DF2BF3-2A3E-4C11-80BD-A5C3F35D9FA2}"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09C9766-3E45-4081-87D4-B3471C49D49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972816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4AB866A-BD0F-4356-AD2E-3E9027DC099E}"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B4CB37F-EA95-4079-A47B-49FA5EC0BE0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06914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E6045FA-7887-47D6-B2A6-9E27D33ADB7C}"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7828FE3-87EA-4B65-BB02-DF187A99839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44755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F371C5F-4F4C-41F7-B2CB-F2F9CF781DA2}" type="datetimeFigureOut">
              <a:rPr lang="en-US">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5ABE51A-9A7C-4882-9C71-F7D3DA5352D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865394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27BEB72-04AC-4FB6-905E-308DFEF275F2}" type="datetimeFigureOut">
              <a:rPr lang="en-US">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4145BF-5948-4ED6-9B15-FE70607E7C5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05430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726EF6B-0263-43ED-B178-36B5F14C6AB5}" type="datetimeFigureOut">
              <a:rPr lang="en-US">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B8807BC-B00B-46E4-A15C-781FFA9C6E6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931230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C1044F9-14E8-4E10-A119-52522A71CAB5}" type="datetimeFigureOut">
              <a:rPr lang="en-US">
                <a:solidFill>
                  <a:prstClr val="black">
                    <a:tint val="75000"/>
                  </a:prstClr>
                </a:solidFill>
              </a:rPr>
              <a:pPr>
                <a:defRPr/>
              </a:pPr>
              <a:t>9/25/2013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2F565C1-F416-4F02-B035-493B4B6E254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50755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E41610E-1B26-4C8F-BA45-DDBAF93B5761}" type="datetimeFigureOut">
              <a:rPr lang="en-US">
                <a:solidFill>
                  <a:prstClr val="black">
                    <a:tint val="75000"/>
                  </a:prstClr>
                </a:solidFill>
              </a:rPr>
              <a:pPr>
                <a:defRPr/>
              </a:pPr>
              <a:t>9/25/2013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3FB76C9-BEA4-468E-B73C-F13BA1B8EDC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08878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E41610E-1B26-4C8F-BA45-DDBAF93B5761}" type="datetimeFigureOut">
              <a:rPr lang="en-US"/>
              <a:pPr>
                <a:defRPr/>
              </a:pPr>
              <a:t>9/25/2013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3FB76C9-BEA4-468E-B73C-F13BA1B8EDC8}"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7F1F90D-1520-4480-8A6C-846573532A7A}" type="datetimeFigureOut">
              <a:rPr lang="en-US">
                <a:solidFill>
                  <a:prstClr val="black">
                    <a:tint val="75000"/>
                  </a:prstClr>
                </a:solidFill>
              </a:rPr>
              <a:pPr>
                <a:defRPr/>
              </a:pPr>
              <a:t>9/25/2013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8F64513-A375-4882-9FCE-4BAF84290FA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056898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5092D2-D3D5-4A5B-A8A6-8BAB0D0516D9}" type="datetimeFigureOut">
              <a:rPr lang="en-US">
                <a:solidFill>
                  <a:prstClr val="black">
                    <a:tint val="75000"/>
                  </a:prstClr>
                </a:solidFill>
              </a:rPr>
              <a:pPr>
                <a:defRPr/>
              </a:pPr>
              <a:t>9/25/2013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91763433-2106-48FE-9E23-BBBA285EDFF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222668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32005F-BB78-4AC6-A354-771A290C3722}" type="datetimeFigureOut">
              <a:rPr lang="en-US">
                <a:solidFill>
                  <a:prstClr val="black">
                    <a:tint val="75000"/>
                  </a:prstClr>
                </a:solidFill>
              </a:rPr>
              <a:pPr>
                <a:defRPr/>
              </a:pPr>
              <a:t>9/25/2013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2AAA01E-967B-4356-8829-AC4781325A9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350913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6DF2BF3-2A3E-4C11-80BD-A5C3F35D9FA2}" type="datetimeFigureOut">
              <a:rPr lang="en-US">
                <a:solidFill>
                  <a:prstClr val="black">
                    <a:tint val="75000"/>
                  </a:prstClr>
                </a:solidFill>
              </a:rPr>
              <a:pPr>
                <a:defRPr/>
              </a:pPr>
              <a:t>9/25/2013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09C9766-3E45-4081-87D4-B3471C49D49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763125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4AB866A-BD0F-4356-AD2E-3E9027DC099E}" type="datetimeFigureOut">
              <a:rPr lang="en-US">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B4CB37F-EA95-4079-A47B-49FA5EC0BE0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871491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E6045FA-7887-47D6-B2A6-9E27D33ADB7C}" type="datetimeFigureOut">
              <a:rPr lang="en-US">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7828FE3-87EA-4B65-BB02-DF187A99839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818936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F371C5F-4F4C-41F7-B2CB-F2F9CF781DA2}"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5ABE51A-9A7C-4882-9C71-F7D3DA5352D6}"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510600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27BEB72-04AC-4FB6-905E-308DFEF275F2}"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4145BF-5948-4ED6-9B15-FE70607E7C5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124486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726EF6B-0263-43ED-B178-36B5F14C6AB5}"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B8807BC-B00B-46E4-A15C-781FFA9C6E6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18013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C1044F9-14E8-4E10-A119-52522A71CAB5}"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2F565C1-F416-4F02-B035-493B4B6E254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08173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7F1F90D-1520-4480-8A6C-846573532A7A}" type="datetimeFigureOut">
              <a:rPr lang="en-US"/>
              <a:pPr>
                <a:defRPr/>
              </a:pPr>
              <a:t>9/25/2013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8F64513-A375-4882-9FCE-4BAF84290FAC}"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E41610E-1B26-4C8F-BA45-DDBAF93B5761}"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3FB76C9-BEA4-468E-B73C-F13BA1B8EDC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936473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7F1F90D-1520-4480-8A6C-846573532A7A}"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8F64513-A375-4882-9FCE-4BAF84290FA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853007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5092D2-D3D5-4A5B-A8A6-8BAB0D0516D9}"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91763433-2106-48FE-9E23-BBBA285EDF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472304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32005F-BB78-4AC6-A354-771A290C3722}"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2AAA01E-967B-4356-8829-AC4781325A9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143769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6DF2BF3-2A3E-4C11-80BD-A5C3F35D9FA2}"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09C9766-3E45-4081-87D4-B3471C49D49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244999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4AB866A-BD0F-4356-AD2E-3E9027DC099E}"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B4CB37F-EA95-4079-A47B-49FA5EC0BE0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701227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E6045FA-7887-47D6-B2A6-9E27D33ADB7C}"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7828FE3-87EA-4B65-BB02-DF187A99839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99965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5092D2-D3D5-4A5B-A8A6-8BAB0D0516D9}" type="datetimeFigureOut">
              <a:rPr lang="en-US"/>
              <a:pPr>
                <a:defRPr/>
              </a:pPr>
              <a:t>9/25/2013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1763433-2106-48FE-9E23-BBBA285EDFF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32005F-BB78-4AC6-A354-771A290C3722}" type="datetimeFigureOut">
              <a:rPr lang="en-US"/>
              <a:pPr>
                <a:defRPr/>
              </a:pPr>
              <a:t>9/25/2013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2AAA01E-967B-4356-8829-AC4781325A9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6DF2BF3-2A3E-4C11-80BD-A5C3F35D9FA2}" type="datetimeFigureOut">
              <a:rPr lang="en-US"/>
              <a:pPr>
                <a:defRPr/>
              </a:pPr>
              <a:t>9/25/2013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09C9766-3E45-4081-87D4-B3471C49D49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A65DD704-A3CF-46EF-B68A-ECE3EC9E32C8}" type="datetimeFigureOut">
              <a:rPr lang="en-US"/>
              <a:pPr>
                <a:defRPr/>
              </a:pPr>
              <a:t>9/25/2013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B3AECF87-16DD-4A48-AC0D-633EF4D6B74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5BA31BEF-8B57-B943-9A1E-E68C6A976467}" type="datetimeFigureOut">
              <a:rPr lang="en-US" smtClean="0">
                <a:solidFill>
                  <a:prstClr val="black">
                    <a:tint val="75000"/>
                  </a:prstClr>
                </a:solidFill>
                <a:latin typeface="Calibri"/>
                <a:cs typeface="+mn-cs"/>
              </a:rPr>
              <a:pPr defTabSz="457200" fontAlgn="auto">
                <a:spcBef>
                  <a:spcPts val="0"/>
                </a:spcBef>
                <a:spcAft>
                  <a:spcPts val="0"/>
                </a:spcAft>
              </a:pPr>
              <a:t>9/25/2013</a:t>
            </a:fld>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03FD6429-35EB-094F-B81E-D347A785F12B}" type="slidenum">
              <a:rPr lang="en-US" smtClean="0">
                <a:solidFill>
                  <a:prstClr val="black">
                    <a:tint val="75000"/>
                  </a:prstClr>
                </a:solidFill>
                <a:latin typeface="Calibri"/>
                <a:cs typeface="+mn-cs"/>
              </a:rPr>
              <a:pPr defTabSz="457200"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330935860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65DD704-A3CF-46EF-B68A-ECE3EC9E32C8}" type="datetimeFigureOut">
              <a:rPr lang="en-US" smtClean="0"/>
              <a:pPr>
                <a:defRPr/>
              </a:pPr>
              <a:t>9/25/2013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3AECF87-16DD-4A48-AC0D-633EF4D6B741}" type="slidenum">
              <a:rPr lang="en-US" smtClean="0"/>
              <a:pPr>
                <a:defRPr/>
              </a:pPr>
              <a:t>‹#›</a:t>
            </a:fld>
            <a:endParaRPr lang="en-US"/>
          </a:p>
        </p:txBody>
      </p:sp>
    </p:spTree>
    <p:extLst>
      <p:ext uri="{BB962C8B-B14F-4D97-AF65-F5344CB8AC3E}">
        <p14:creationId xmlns:p14="http://schemas.microsoft.com/office/powerpoint/2010/main" val="173794149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65DD704-A3CF-46EF-B68A-ECE3EC9E32C8}"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3AECF87-16DD-4A48-AC0D-633EF4D6B74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16341781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A65DD704-A3CF-46EF-B68A-ECE3EC9E32C8}" type="datetimeFigureOut">
              <a:rPr lang="en-US">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B3AECF87-16DD-4A48-AC0D-633EF4D6B74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0973484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A65DD704-A3CF-46EF-B68A-ECE3EC9E32C8}" type="datetimeFigureOut">
              <a:rPr lang="en-US" smtClean="0">
                <a:solidFill>
                  <a:prstClr val="black">
                    <a:tint val="75000"/>
                  </a:prstClr>
                </a:solidFill>
              </a:rPr>
              <a:pPr>
                <a:defRPr/>
              </a:pPr>
              <a:t>9/25/2013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B3AECF87-16DD-4A48-AC0D-633EF4D6B74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0358949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4.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hemeOverride" Target="../theme/themeOverr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20.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themeOverride" Target="../theme/themeOverride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6.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685800" y="1600201"/>
            <a:ext cx="7772400" cy="3048000"/>
          </a:xfrm>
        </p:spPr>
        <p:txBody>
          <a:bodyPr/>
          <a:lstStyle/>
          <a:p>
            <a:r>
              <a:rPr lang="en-US" dirty="0" smtClean="0">
                <a:solidFill>
                  <a:schemeClr val="bg1"/>
                </a:solidFill>
                <a:latin typeface="Rockwell Extra Bold" pitchFamily="18" charset="0"/>
                <a:ea typeface="+mn-ea"/>
                <a:cs typeface="Arial" charset="0"/>
              </a:rPr>
              <a:t>Constitutive Promoters</a:t>
            </a:r>
            <a:endParaRPr lang="en-US" dirty="0">
              <a:solidFill>
                <a:schemeClr val="bg1"/>
              </a:solidFill>
              <a:latin typeface="Rockwell Extra Bold" pitchFamily="18" charset="0"/>
              <a:ea typeface="+mn-ea"/>
              <a:cs typeface="Arial" charset="0"/>
            </a:endParaRPr>
          </a:p>
        </p:txBody>
      </p:sp>
    </p:spTree>
    <p:extLst>
      <p:ext uri="{BB962C8B-B14F-4D97-AF65-F5344CB8AC3E}">
        <p14:creationId xmlns:p14="http://schemas.microsoft.com/office/powerpoint/2010/main" val="3461822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3" cstate="print"/>
          <a:srcRect/>
          <a:stretch>
            <a:fillRect/>
          </a:stretch>
        </p:blipFill>
        <p:spPr bwMode="auto">
          <a:xfrm>
            <a:off x="152400" y="742950"/>
            <a:ext cx="8888413" cy="5048250"/>
          </a:xfrm>
          <a:prstGeom prst="rect">
            <a:avLst/>
          </a:prstGeom>
          <a:noFill/>
          <a:ln w="9525">
            <a:noFill/>
            <a:miter lim="800000"/>
            <a:headEnd/>
            <a:tailEnd/>
          </a:ln>
        </p:spPr>
      </p:pic>
    </p:spTree>
    <p:extLst>
      <p:ext uri="{BB962C8B-B14F-4D97-AF65-F5344CB8AC3E}">
        <p14:creationId xmlns:p14="http://schemas.microsoft.com/office/powerpoint/2010/main" val="3752441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60605" y="1002268"/>
            <a:ext cx="2667000" cy="400110"/>
          </a:xfrm>
          <a:prstGeom prst="rect">
            <a:avLst/>
          </a:prstGeom>
          <a:noFill/>
        </p:spPr>
        <p:txBody>
          <a:bodyPr wrap="square" rtlCol="0">
            <a:spAutoFit/>
          </a:bodyPr>
          <a:lstStyle/>
          <a:p>
            <a:r>
              <a:rPr lang="en-US" sz="2000" b="1" dirty="0" smtClean="0"/>
              <a:t>State:  </a:t>
            </a:r>
            <a:r>
              <a:rPr lang="en-US" sz="2000" dirty="0" smtClean="0"/>
              <a:t>free </a:t>
            </a:r>
          </a:p>
        </p:txBody>
      </p:sp>
      <p:sp>
        <p:nvSpPr>
          <p:cNvPr id="10" name="Oval 9"/>
          <p:cNvSpPr/>
          <p:nvPr/>
        </p:nvSpPr>
        <p:spPr>
          <a:xfrm>
            <a:off x="1354015" y="4062853"/>
            <a:ext cx="1427285" cy="1427285"/>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rial" panose="020B0604020202020204" pitchFamily="34" charset="0"/>
                <a:cs typeface="Arial" panose="020B0604020202020204" pitchFamily="34" charset="0"/>
              </a:rPr>
              <a:t>RNAP</a:t>
            </a:r>
            <a:endParaRPr lang="en-US" sz="2000" dirty="0">
              <a:solidFill>
                <a:schemeClr val="bg1"/>
              </a:solidFill>
              <a:latin typeface="Arial" panose="020B0604020202020204" pitchFamily="34" charset="0"/>
              <a:cs typeface="Arial" panose="020B0604020202020204" pitchFamily="34" charset="0"/>
            </a:endParaRPr>
          </a:p>
        </p:txBody>
      </p:sp>
      <p:sp>
        <p:nvSpPr>
          <p:cNvPr id="3"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solidFill>
                  <a:prstClr val="black"/>
                </a:solidFill>
                <a:latin typeface="Rockwell Extra Bold" pitchFamily="18" charset="0"/>
              </a:rPr>
              <a:t>Mathematical Explanation</a:t>
            </a:r>
            <a:endParaRPr lang="en-US" sz="2800" i="1" dirty="0">
              <a:solidFill>
                <a:prstClr val="black"/>
              </a:solidFill>
              <a:latin typeface="Rockwell Extra Bold" pitchFamily="18" charset="0"/>
            </a:endParaRPr>
          </a:p>
        </p:txBody>
      </p:sp>
      <p:sp>
        <p:nvSpPr>
          <p:cNvPr id="2" name="Bent Arrow 1"/>
          <p:cNvSpPr/>
          <p:nvPr/>
        </p:nvSpPr>
        <p:spPr>
          <a:xfrm>
            <a:off x="2971800" y="1524000"/>
            <a:ext cx="1219200" cy="1066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5181600" y="2329934"/>
            <a:ext cx="2667000" cy="369332"/>
          </a:xfrm>
          <a:prstGeom prst="rect">
            <a:avLst/>
          </a:prstGeom>
          <a:noFill/>
        </p:spPr>
        <p:txBody>
          <a:bodyPr wrap="square" rtlCol="0">
            <a:spAutoFit/>
          </a:bodyPr>
          <a:lstStyle/>
          <a:p>
            <a:r>
              <a:rPr lang="en-US" dirty="0" smtClean="0"/>
              <a:t>Nothing happening</a:t>
            </a:r>
            <a:endParaRPr lang="en-US" dirty="0"/>
          </a:p>
        </p:txBody>
      </p:sp>
      <p:sp>
        <p:nvSpPr>
          <p:cNvPr id="7" name="Bent Arrow 6"/>
          <p:cNvSpPr/>
          <p:nvPr/>
        </p:nvSpPr>
        <p:spPr>
          <a:xfrm>
            <a:off x="2992315" y="5336931"/>
            <a:ext cx="1219200" cy="1066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5202115" y="6022731"/>
            <a:ext cx="2667000" cy="369332"/>
          </a:xfrm>
          <a:prstGeom prst="rect">
            <a:avLst/>
          </a:prstGeom>
          <a:noFill/>
        </p:spPr>
        <p:txBody>
          <a:bodyPr wrap="square" rtlCol="0">
            <a:spAutoFit/>
          </a:bodyPr>
          <a:lstStyle/>
          <a:p>
            <a:r>
              <a:rPr lang="en-US" dirty="0" smtClean="0"/>
              <a:t>Transcription</a:t>
            </a:r>
            <a:endParaRPr lang="en-US" dirty="0"/>
          </a:p>
        </p:txBody>
      </p:sp>
      <p:sp>
        <p:nvSpPr>
          <p:cNvPr id="5" name="Oval 4"/>
          <p:cNvSpPr/>
          <p:nvPr/>
        </p:nvSpPr>
        <p:spPr>
          <a:xfrm>
            <a:off x="2306515" y="4906915"/>
            <a:ext cx="990600" cy="9906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Symbol" panose="05050102010706020507" pitchFamily="18" charset="2"/>
              </a:rPr>
              <a:t>s</a:t>
            </a:r>
            <a:r>
              <a:rPr lang="en-US" sz="2400" dirty="0" smtClean="0">
                <a:solidFill>
                  <a:schemeClr val="bg1"/>
                </a:solidFill>
              </a:rPr>
              <a:t>70</a:t>
            </a:r>
            <a:endParaRPr lang="en-US" sz="2400" dirty="0">
              <a:solidFill>
                <a:schemeClr val="bg1"/>
              </a:solidFill>
            </a:endParaRPr>
          </a:p>
        </p:txBody>
      </p:sp>
      <p:sp>
        <p:nvSpPr>
          <p:cNvPr id="9" name="Rectangle 8"/>
          <p:cNvSpPr/>
          <p:nvPr/>
        </p:nvSpPr>
        <p:spPr>
          <a:xfrm>
            <a:off x="1060605" y="3516868"/>
            <a:ext cx="2505814" cy="400110"/>
          </a:xfrm>
          <a:prstGeom prst="rect">
            <a:avLst/>
          </a:prstGeom>
        </p:spPr>
        <p:txBody>
          <a:bodyPr wrap="none">
            <a:spAutoFit/>
          </a:bodyPr>
          <a:lstStyle/>
          <a:p>
            <a:pPr algn="r"/>
            <a:r>
              <a:rPr lang="en-US" sz="2000" b="1" dirty="0"/>
              <a:t>State:  </a:t>
            </a:r>
            <a:r>
              <a:rPr lang="en-US" sz="2000" dirty="0" smtClean="0"/>
              <a:t>sigma </a:t>
            </a:r>
            <a:r>
              <a:rPr lang="en-US" sz="2000" dirty="0"/>
              <a:t>bound</a:t>
            </a:r>
          </a:p>
        </p:txBody>
      </p:sp>
      <p:sp>
        <p:nvSpPr>
          <p:cNvPr id="13" name="Rectangle 12"/>
          <p:cNvSpPr/>
          <p:nvPr/>
        </p:nvSpPr>
        <p:spPr>
          <a:xfrm>
            <a:off x="304800" y="752475"/>
            <a:ext cx="7564315" cy="5876925"/>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4267200" y="4592874"/>
                <a:ext cx="4261038"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a:rPr>
                          </m:ctrlPr>
                        </m:fPr>
                        <m:num>
                          <m:r>
                            <a:rPr lang="en-US" i="1">
                              <a:latin typeface="Cambria Math"/>
                            </a:rPr>
                            <m:t>𝑑𝑚</m:t>
                          </m:r>
                        </m:num>
                        <m:den>
                          <m:r>
                            <a:rPr lang="en-US" i="1">
                              <a:latin typeface="Cambria Math"/>
                            </a:rPr>
                            <m:t>𝑑𝑡</m:t>
                          </m:r>
                        </m:den>
                      </m:f>
                      <m:r>
                        <a:rPr lang="en-US" i="1">
                          <a:latin typeface="Cambria Math"/>
                        </a:rPr>
                        <m:t>=</m:t>
                      </m:r>
                      <m:f>
                        <m:fPr>
                          <m:ctrlPr>
                            <a:rPr lang="en-US" i="1">
                              <a:latin typeface="Cambria Math"/>
                            </a:rPr>
                          </m:ctrlPr>
                        </m:fPr>
                        <m:num>
                          <m:r>
                            <a:rPr lang="en-US" i="1">
                              <a:latin typeface="Cambria Math"/>
                            </a:rPr>
                            <m:t>𝐾𝑒𝑞</m:t>
                          </m:r>
                          <m:r>
                            <a:rPr lang="en-US" i="1">
                              <a:latin typeface="Cambria Math"/>
                            </a:rPr>
                            <m:t>∗</m:t>
                          </m:r>
                          <m:r>
                            <a:rPr lang="en-US" i="1">
                              <a:latin typeface="Cambria Math"/>
                            </a:rPr>
                            <m:t>𝑠</m:t>
                          </m:r>
                          <m:r>
                            <a:rPr lang="en-US" i="1">
                              <a:latin typeface="Cambria Math"/>
                            </a:rPr>
                            <m:t>70</m:t>
                          </m:r>
                        </m:num>
                        <m:den>
                          <m:r>
                            <a:rPr lang="en-US" i="1">
                              <a:latin typeface="Cambria Math"/>
                            </a:rPr>
                            <m:t>1+</m:t>
                          </m:r>
                          <m:r>
                            <a:rPr lang="en-US" i="1">
                              <a:latin typeface="Cambria Math"/>
                            </a:rPr>
                            <m:t>𝐾𝑒𝑞</m:t>
                          </m:r>
                          <m:r>
                            <a:rPr lang="en-US" i="1">
                              <a:latin typeface="Cambria Math"/>
                            </a:rPr>
                            <m:t>∗</m:t>
                          </m:r>
                          <m:r>
                            <a:rPr lang="en-US" i="1">
                              <a:latin typeface="Cambria Math"/>
                            </a:rPr>
                            <m:t>𝑠</m:t>
                          </m:r>
                          <m:r>
                            <a:rPr lang="en-US" i="1">
                              <a:latin typeface="Cambria Math"/>
                            </a:rPr>
                            <m:t>70</m:t>
                          </m:r>
                        </m:den>
                      </m:f>
                      <m:r>
                        <a:rPr lang="en-US" i="1">
                          <a:latin typeface="Cambria Math"/>
                        </a:rPr>
                        <m:t>∗</m:t>
                      </m:r>
                      <m:r>
                        <a:rPr lang="en-US" i="1">
                          <a:latin typeface="Cambria Math"/>
                        </a:rPr>
                        <m:t>𝐷𝑁𝐴</m:t>
                      </m:r>
                      <m:r>
                        <a:rPr lang="en-US" i="1">
                          <a:latin typeface="Cambria Math"/>
                        </a:rPr>
                        <m:t>∗</m:t>
                      </m:r>
                      <m:r>
                        <a:rPr lang="en-US" i="1">
                          <a:latin typeface="Cambria Math"/>
                        </a:rPr>
                        <m:t>𝛽</m:t>
                      </m:r>
                      <m:r>
                        <a:rPr lang="en-US" i="1">
                          <a:latin typeface="Cambria Math"/>
                        </a:rPr>
                        <m:t>−</m:t>
                      </m:r>
                      <m:sSub>
                        <m:sSubPr>
                          <m:ctrlPr>
                            <a:rPr lang="en-US" i="1">
                              <a:latin typeface="Cambria Math"/>
                            </a:rPr>
                          </m:ctrlPr>
                        </m:sSubPr>
                        <m:e>
                          <m:r>
                            <a:rPr lang="en-US" i="1">
                              <a:latin typeface="Cambria Math"/>
                            </a:rPr>
                            <m:t>𝛾</m:t>
                          </m:r>
                        </m:e>
                        <m:sub>
                          <m:r>
                            <a:rPr lang="en-US" i="1">
                              <a:latin typeface="Cambria Math"/>
                            </a:rPr>
                            <m:t>𝑚</m:t>
                          </m:r>
                        </m:sub>
                      </m:sSub>
                      <m:r>
                        <a:rPr lang="en-US" i="1">
                          <a:latin typeface="Cambria Math"/>
                        </a:rPr>
                        <m:t>∗</m:t>
                      </m:r>
                      <m:r>
                        <a:rPr lang="en-US" i="1">
                          <a:latin typeface="Cambria Math"/>
                        </a:rPr>
                        <m:t>𝑚</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267200" y="4592874"/>
                <a:ext cx="4261038" cy="664926"/>
              </a:xfrm>
              <a:prstGeom prst="rect">
                <a:avLst/>
              </a:prstGeom>
              <a:blipFill rotWithShape="1">
                <a:blip r:embed="rId6"/>
                <a:stretch>
                  <a:fillRect/>
                </a:stretch>
              </a:blipFill>
            </p:spPr>
            <p:txBody>
              <a:bodyPr/>
              <a:lstStyle/>
              <a:p>
                <a:r>
                  <a:rPr lang="en-US">
                    <a:noFill/>
                  </a:rPr>
                  <a:t> </a:t>
                </a:r>
              </a:p>
            </p:txBody>
          </p:sp>
        </mc:Fallback>
      </mc:AlternateContent>
      <p:sp>
        <p:nvSpPr>
          <p:cNvPr id="14" name="Left Brace 13"/>
          <p:cNvSpPr/>
          <p:nvPr/>
        </p:nvSpPr>
        <p:spPr>
          <a:xfrm rot="5400000">
            <a:off x="5377811" y="3552751"/>
            <a:ext cx="706315" cy="13335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a:off x="7700369" y="3765009"/>
            <a:ext cx="706315" cy="94941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309034" y="3429000"/>
            <a:ext cx="1488983" cy="369332"/>
          </a:xfrm>
          <a:prstGeom prst="rect">
            <a:avLst/>
          </a:prstGeom>
          <a:noFill/>
        </p:spPr>
        <p:txBody>
          <a:bodyPr wrap="square" rtlCol="0">
            <a:spAutoFit/>
          </a:bodyPr>
          <a:lstStyle/>
          <a:p>
            <a:pPr algn="ctr"/>
            <a:r>
              <a:rPr lang="en-US" dirty="0" smtClean="0"/>
              <a:t>degradation</a:t>
            </a:r>
            <a:endParaRPr lang="en-US" dirty="0"/>
          </a:p>
        </p:txBody>
      </p:sp>
      <p:sp>
        <p:nvSpPr>
          <p:cNvPr id="19" name="TextBox 18"/>
          <p:cNvSpPr txBox="1"/>
          <p:nvPr/>
        </p:nvSpPr>
        <p:spPr>
          <a:xfrm>
            <a:off x="4800600" y="3429000"/>
            <a:ext cx="1905000" cy="369332"/>
          </a:xfrm>
          <a:prstGeom prst="rect">
            <a:avLst/>
          </a:prstGeom>
          <a:noFill/>
        </p:spPr>
        <p:txBody>
          <a:bodyPr wrap="square" rtlCol="0">
            <a:spAutoFit/>
          </a:bodyPr>
          <a:lstStyle/>
          <a:p>
            <a:pPr algn="ctr"/>
            <a:r>
              <a:rPr lang="en-US" dirty="0" smtClean="0"/>
              <a:t>fraction bound</a:t>
            </a:r>
            <a:endParaRPr lang="en-US" dirty="0"/>
          </a:p>
        </p:txBody>
      </p:sp>
    </p:spTree>
    <p:custDataLst>
      <p:tags r:id="rId1"/>
    </p:custDataLst>
    <p:extLst>
      <p:ext uri="{BB962C8B-B14F-4D97-AF65-F5344CB8AC3E}">
        <p14:creationId xmlns:p14="http://schemas.microsoft.com/office/powerpoint/2010/main" val="25400292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P spid="14" grpId="0" animBg="1"/>
      <p:bldP spid="17" grpId="0" animBg="1"/>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a:off x="685800" y="5715000"/>
            <a:ext cx="2667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230446" y="5673969"/>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solidFill>
                  <a:prstClr val="black"/>
                </a:solidFill>
                <a:latin typeface="Rockwell Extra Bold" pitchFamily="18" charset="0"/>
              </a:rPr>
              <a:t>Mathematical Explanation</a:t>
            </a:r>
            <a:endParaRPr lang="en-US" sz="2800" i="1" dirty="0">
              <a:solidFill>
                <a:prstClr val="black"/>
              </a:solidFill>
              <a:latin typeface="Rockwell Extra Bold" pitchFamily="18" charset="0"/>
            </a:endParaRPr>
          </a:p>
        </p:txBody>
      </p:sp>
      <mc:AlternateContent xmlns:mc="http://schemas.openxmlformats.org/markup-compatibility/2006" xmlns:a14="http://schemas.microsoft.com/office/drawing/2010/main">
        <mc:Choice Requires="a14">
          <p:sp>
            <p:nvSpPr>
              <p:cNvPr id="12" name="Rectangle 11"/>
              <p:cNvSpPr/>
              <p:nvPr/>
            </p:nvSpPr>
            <p:spPr>
              <a:xfrm>
                <a:off x="685800" y="1219200"/>
                <a:ext cx="4261038"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a:rPr>
                          </m:ctrlPr>
                        </m:fPr>
                        <m:num>
                          <m:r>
                            <a:rPr lang="en-US" i="1">
                              <a:latin typeface="Cambria Math"/>
                            </a:rPr>
                            <m:t>𝑑𝑚</m:t>
                          </m:r>
                        </m:num>
                        <m:den>
                          <m:r>
                            <a:rPr lang="en-US" i="1">
                              <a:latin typeface="Cambria Math"/>
                            </a:rPr>
                            <m:t>𝑑𝑡</m:t>
                          </m:r>
                        </m:den>
                      </m:f>
                      <m:r>
                        <a:rPr lang="en-US" i="1">
                          <a:latin typeface="Cambria Math"/>
                        </a:rPr>
                        <m:t>=</m:t>
                      </m:r>
                      <m:f>
                        <m:fPr>
                          <m:ctrlPr>
                            <a:rPr lang="en-US" i="1">
                              <a:latin typeface="Cambria Math"/>
                            </a:rPr>
                          </m:ctrlPr>
                        </m:fPr>
                        <m:num>
                          <m:r>
                            <a:rPr lang="en-US" i="1">
                              <a:latin typeface="Cambria Math"/>
                            </a:rPr>
                            <m:t>𝐾𝑒𝑞</m:t>
                          </m:r>
                          <m:r>
                            <a:rPr lang="en-US" i="1">
                              <a:latin typeface="Cambria Math"/>
                            </a:rPr>
                            <m:t>∗</m:t>
                          </m:r>
                          <m:r>
                            <a:rPr lang="en-US" i="1">
                              <a:latin typeface="Cambria Math"/>
                            </a:rPr>
                            <m:t>𝑠</m:t>
                          </m:r>
                          <m:r>
                            <a:rPr lang="en-US" i="1">
                              <a:latin typeface="Cambria Math"/>
                            </a:rPr>
                            <m:t>70</m:t>
                          </m:r>
                        </m:num>
                        <m:den>
                          <m:r>
                            <a:rPr lang="en-US" i="1">
                              <a:latin typeface="Cambria Math"/>
                            </a:rPr>
                            <m:t>1+</m:t>
                          </m:r>
                          <m:r>
                            <a:rPr lang="en-US" i="1">
                              <a:latin typeface="Cambria Math"/>
                            </a:rPr>
                            <m:t>𝐾𝑒𝑞</m:t>
                          </m:r>
                          <m:r>
                            <a:rPr lang="en-US" i="1">
                              <a:latin typeface="Cambria Math"/>
                            </a:rPr>
                            <m:t>∗</m:t>
                          </m:r>
                          <m:r>
                            <a:rPr lang="en-US" i="1">
                              <a:latin typeface="Cambria Math"/>
                            </a:rPr>
                            <m:t>𝑠</m:t>
                          </m:r>
                          <m:r>
                            <a:rPr lang="en-US" i="1">
                              <a:latin typeface="Cambria Math"/>
                            </a:rPr>
                            <m:t>70</m:t>
                          </m:r>
                        </m:den>
                      </m:f>
                      <m:r>
                        <a:rPr lang="en-US" i="1">
                          <a:latin typeface="Cambria Math"/>
                        </a:rPr>
                        <m:t>∗</m:t>
                      </m:r>
                      <m:r>
                        <a:rPr lang="en-US" i="1">
                          <a:latin typeface="Cambria Math"/>
                        </a:rPr>
                        <m:t>𝐷𝑁𝐴</m:t>
                      </m:r>
                      <m:r>
                        <a:rPr lang="en-US" i="1">
                          <a:latin typeface="Cambria Math"/>
                        </a:rPr>
                        <m:t>∗</m:t>
                      </m:r>
                      <m:r>
                        <a:rPr lang="en-US" i="1">
                          <a:latin typeface="Cambria Math"/>
                        </a:rPr>
                        <m:t>𝛽</m:t>
                      </m:r>
                      <m:r>
                        <a:rPr lang="en-US" i="1">
                          <a:latin typeface="Cambria Math"/>
                        </a:rPr>
                        <m:t>−</m:t>
                      </m:r>
                      <m:sSub>
                        <m:sSubPr>
                          <m:ctrlPr>
                            <a:rPr lang="en-US" i="1">
                              <a:latin typeface="Cambria Math"/>
                            </a:rPr>
                          </m:ctrlPr>
                        </m:sSubPr>
                        <m:e>
                          <m:r>
                            <a:rPr lang="en-US" i="1">
                              <a:latin typeface="Cambria Math"/>
                            </a:rPr>
                            <m:t>𝛾</m:t>
                          </m:r>
                        </m:e>
                        <m:sub>
                          <m:r>
                            <a:rPr lang="en-US" i="1">
                              <a:latin typeface="Cambria Math"/>
                            </a:rPr>
                            <m:t>𝑚</m:t>
                          </m:r>
                        </m:sub>
                      </m:sSub>
                      <m:r>
                        <a:rPr lang="en-US" i="1">
                          <a:latin typeface="Cambria Math"/>
                        </a:rPr>
                        <m:t>∗</m:t>
                      </m:r>
                      <m:r>
                        <a:rPr lang="en-US" i="1">
                          <a:latin typeface="Cambria Math"/>
                        </a:rPr>
                        <m:t>𝑚</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85800" y="1219200"/>
                <a:ext cx="4261038" cy="664926"/>
              </a:xfrm>
              <a:prstGeom prst="rect">
                <a:avLst/>
              </a:prstGeom>
              <a:blipFill rotWithShape="1">
                <a:blip r:embed="rId6"/>
                <a:stretch>
                  <a:fillRect/>
                </a:stretch>
              </a:blipFill>
            </p:spPr>
            <p:txBody>
              <a:bodyPr/>
              <a:lstStyle/>
              <a:p>
                <a:r>
                  <a:rPr lang="en-US">
                    <a:noFill/>
                  </a:rPr>
                  <a:t> </a:t>
                </a:r>
              </a:p>
            </p:txBody>
          </p:sp>
        </mc:Fallback>
      </mc:AlternateContent>
      <p:cxnSp>
        <p:nvCxnSpPr>
          <p:cNvPr id="15" name="Straight Arrow Connector 14"/>
          <p:cNvCxnSpPr/>
          <p:nvPr/>
        </p:nvCxnSpPr>
        <p:spPr>
          <a:xfrm>
            <a:off x="2971800" y="1866900"/>
            <a:ext cx="381000" cy="800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800" y="2915202"/>
            <a:ext cx="5486400" cy="1275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3390900" y="2067327"/>
            <a:ext cx="4953000" cy="369332"/>
          </a:xfrm>
          <a:prstGeom prst="rect">
            <a:avLst/>
          </a:prstGeom>
          <a:noFill/>
        </p:spPr>
        <p:txBody>
          <a:bodyPr wrap="square" rtlCol="0">
            <a:spAutoFit/>
          </a:bodyPr>
          <a:lstStyle/>
          <a:p>
            <a:r>
              <a:rPr lang="en-US" dirty="0" smtClean="0"/>
              <a:t>Steady-state assumption (</a:t>
            </a:r>
            <a:r>
              <a:rPr lang="en-US" dirty="0" err="1" smtClean="0"/>
              <a:t>dm</a:t>
            </a:r>
            <a:r>
              <a:rPr lang="en-US" dirty="0" smtClean="0"/>
              <a:t>/</a:t>
            </a:r>
            <a:r>
              <a:rPr lang="en-US" dirty="0" err="1" smtClean="0"/>
              <a:t>dt</a:t>
            </a:r>
            <a:r>
              <a:rPr lang="en-US" dirty="0" smtClean="0"/>
              <a:t> = 0)</a:t>
            </a:r>
            <a:endParaRPr lang="en-US" dirty="0"/>
          </a:p>
        </p:txBody>
      </p:sp>
      <p:sp>
        <p:nvSpPr>
          <p:cNvPr id="26" name="Oval 25"/>
          <p:cNvSpPr/>
          <p:nvPr/>
        </p:nvSpPr>
        <p:spPr>
          <a:xfrm>
            <a:off x="1828800" y="5562600"/>
            <a:ext cx="304800" cy="304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2514600" y="5334000"/>
            <a:ext cx="1371600" cy="762000"/>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373446" y="5521569"/>
            <a:ext cx="304800" cy="304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7059246" y="5292969"/>
            <a:ext cx="1371600" cy="762000"/>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286889" y="5480538"/>
            <a:ext cx="832038" cy="369332"/>
          </a:xfrm>
          <a:prstGeom prst="rect">
            <a:avLst/>
          </a:prstGeom>
          <a:noFill/>
        </p:spPr>
        <p:txBody>
          <a:bodyPr wrap="square" rtlCol="0">
            <a:spAutoFit/>
          </a:bodyPr>
          <a:lstStyle/>
          <a:p>
            <a:r>
              <a:rPr lang="en-US" dirty="0" err="1" smtClean="0"/>
              <a:t>vs</a:t>
            </a:r>
            <a:endParaRPr lang="en-US" dirty="0"/>
          </a:p>
        </p:txBody>
      </p:sp>
      <p:sp>
        <p:nvSpPr>
          <p:cNvPr id="23" name="Bent Arrow 22"/>
          <p:cNvSpPr/>
          <p:nvPr/>
        </p:nvSpPr>
        <p:spPr>
          <a:xfrm>
            <a:off x="914400" y="5029200"/>
            <a:ext cx="914400" cy="914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Bent Arrow 34"/>
          <p:cNvSpPr/>
          <p:nvPr/>
        </p:nvSpPr>
        <p:spPr>
          <a:xfrm>
            <a:off x="5459046" y="4988169"/>
            <a:ext cx="914400" cy="914400"/>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40" name="Straight Connector 39"/>
          <p:cNvCxnSpPr/>
          <p:nvPr/>
        </p:nvCxnSpPr>
        <p:spPr>
          <a:xfrm flipH="1">
            <a:off x="5715000" y="3105702"/>
            <a:ext cx="658446" cy="1905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6563946" y="3120356"/>
            <a:ext cx="658446" cy="1905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867400" y="3829602"/>
            <a:ext cx="658446" cy="1905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09838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7" grpId="0" animBg="1"/>
      <p:bldP spid="38" grpId="0" animBg="1"/>
      <p:bldP spid="30" grpId="0"/>
      <p:bldP spid="23"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solidFill>
                  <a:prstClr val="black"/>
                </a:solidFill>
                <a:latin typeface="Rockwell Extra Bold" pitchFamily="18" charset="0"/>
              </a:rPr>
              <a:t>Relative Promoter Units</a:t>
            </a:r>
            <a:endParaRPr lang="en-US" sz="2800" dirty="0">
              <a:solidFill>
                <a:prstClr val="black"/>
              </a:solidFill>
              <a:latin typeface="Rockwell Extra Bold" pitchFamily="18" charset="0"/>
            </a:endParaRPr>
          </a:p>
        </p:txBody>
      </p:sp>
      <p:sp>
        <p:nvSpPr>
          <p:cNvPr id="2" name="Bent Arrow 1"/>
          <p:cNvSpPr/>
          <p:nvPr/>
        </p:nvSpPr>
        <p:spPr>
          <a:xfrm>
            <a:off x="1371600" y="990600"/>
            <a:ext cx="1219200" cy="130139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a:off x="1676400" y="2901068"/>
            <a:ext cx="1219200" cy="1301393"/>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Bent Arrow 18"/>
          <p:cNvSpPr/>
          <p:nvPr/>
        </p:nvSpPr>
        <p:spPr>
          <a:xfrm>
            <a:off x="3733800" y="2942361"/>
            <a:ext cx="1219200" cy="1301393"/>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Bent Arrow 19"/>
          <p:cNvSpPr/>
          <p:nvPr/>
        </p:nvSpPr>
        <p:spPr>
          <a:xfrm>
            <a:off x="5867400" y="2942361"/>
            <a:ext cx="1219200" cy="1301393"/>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Bent Arrow 20"/>
          <p:cNvSpPr/>
          <p:nvPr/>
        </p:nvSpPr>
        <p:spPr>
          <a:xfrm>
            <a:off x="1670538" y="4717948"/>
            <a:ext cx="1219200" cy="1301393"/>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Bent Arrow 21"/>
          <p:cNvSpPr/>
          <p:nvPr/>
        </p:nvSpPr>
        <p:spPr>
          <a:xfrm>
            <a:off x="3733800" y="4694502"/>
            <a:ext cx="1219200" cy="1301393"/>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Bent Arrow 22"/>
          <p:cNvSpPr/>
          <p:nvPr/>
        </p:nvSpPr>
        <p:spPr>
          <a:xfrm>
            <a:off x="5750169" y="4665194"/>
            <a:ext cx="1219200" cy="1301393"/>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2139462" y="3658979"/>
            <a:ext cx="984738" cy="584775"/>
          </a:xfrm>
          <a:prstGeom prst="rect">
            <a:avLst/>
          </a:prstGeom>
          <a:noFill/>
        </p:spPr>
        <p:txBody>
          <a:bodyPr wrap="square" rtlCol="0">
            <a:spAutoFit/>
          </a:bodyPr>
          <a:lstStyle/>
          <a:p>
            <a:r>
              <a:rPr lang="en-US" sz="3200" dirty="0" smtClean="0"/>
              <a:t>0.05</a:t>
            </a:r>
            <a:endParaRPr lang="en-US" sz="3200" dirty="0"/>
          </a:p>
        </p:txBody>
      </p:sp>
      <p:sp>
        <p:nvSpPr>
          <p:cNvPr id="24" name="TextBox 23"/>
          <p:cNvSpPr txBox="1"/>
          <p:nvPr/>
        </p:nvSpPr>
        <p:spPr>
          <a:xfrm>
            <a:off x="1913793" y="1707218"/>
            <a:ext cx="756138" cy="584775"/>
          </a:xfrm>
          <a:prstGeom prst="rect">
            <a:avLst/>
          </a:prstGeom>
          <a:noFill/>
        </p:spPr>
        <p:txBody>
          <a:bodyPr wrap="square" rtlCol="0">
            <a:spAutoFit/>
          </a:bodyPr>
          <a:lstStyle/>
          <a:p>
            <a:r>
              <a:rPr lang="en-US" sz="3200" dirty="0" smtClean="0"/>
              <a:t>1</a:t>
            </a:r>
            <a:endParaRPr lang="en-US" sz="3200" dirty="0"/>
          </a:p>
        </p:txBody>
      </p:sp>
      <p:sp>
        <p:nvSpPr>
          <p:cNvPr id="4" name="TextBox 3"/>
          <p:cNvSpPr txBox="1"/>
          <p:nvPr/>
        </p:nvSpPr>
        <p:spPr>
          <a:xfrm>
            <a:off x="3124200" y="1707218"/>
            <a:ext cx="5029200" cy="369332"/>
          </a:xfrm>
          <a:prstGeom prst="rect">
            <a:avLst/>
          </a:prstGeom>
          <a:noFill/>
        </p:spPr>
        <p:txBody>
          <a:bodyPr wrap="square" rtlCol="0">
            <a:spAutoFit/>
          </a:bodyPr>
          <a:lstStyle/>
          <a:p>
            <a:r>
              <a:rPr lang="en-US" dirty="0" smtClean="0"/>
              <a:t>Standard Promoter:  J23101</a:t>
            </a:r>
            <a:endParaRPr lang="en-US" dirty="0"/>
          </a:p>
        </p:txBody>
      </p:sp>
      <p:sp>
        <p:nvSpPr>
          <p:cNvPr id="26" name="TextBox 25"/>
          <p:cNvSpPr txBox="1"/>
          <p:nvPr/>
        </p:nvSpPr>
        <p:spPr>
          <a:xfrm>
            <a:off x="4196862" y="3650014"/>
            <a:ext cx="756138" cy="584775"/>
          </a:xfrm>
          <a:prstGeom prst="rect">
            <a:avLst/>
          </a:prstGeom>
          <a:noFill/>
        </p:spPr>
        <p:txBody>
          <a:bodyPr wrap="square" rtlCol="0">
            <a:spAutoFit/>
          </a:bodyPr>
          <a:lstStyle/>
          <a:p>
            <a:r>
              <a:rPr lang="en-US" sz="3200" dirty="0" smtClean="0"/>
              <a:t>2</a:t>
            </a:r>
            <a:endParaRPr lang="en-US" sz="3200" dirty="0"/>
          </a:p>
        </p:txBody>
      </p:sp>
      <p:sp>
        <p:nvSpPr>
          <p:cNvPr id="27" name="TextBox 26"/>
          <p:cNvSpPr txBox="1"/>
          <p:nvPr/>
        </p:nvSpPr>
        <p:spPr>
          <a:xfrm>
            <a:off x="6286500" y="3658979"/>
            <a:ext cx="756138" cy="584775"/>
          </a:xfrm>
          <a:prstGeom prst="rect">
            <a:avLst/>
          </a:prstGeom>
          <a:noFill/>
        </p:spPr>
        <p:txBody>
          <a:bodyPr wrap="square" rtlCol="0">
            <a:spAutoFit/>
          </a:bodyPr>
          <a:lstStyle/>
          <a:p>
            <a:r>
              <a:rPr lang="en-US" sz="3200" dirty="0" smtClean="0"/>
              <a:t>4</a:t>
            </a:r>
            <a:endParaRPr lang="en-US" sz="3200" dirty="0"/>
          </a:p>
        </p:txBody>
      </p:sp>
      <p:sp>
        <p:nvSpPr>
          <p:cNvPr id="28" name="TextBox 27"/>
          <p:cNvSpPr txBox="1"/>
          <p:nvPr/>
        </p:nvSpPr>
        <p:spPr>
          <a:xfrm>
            <a:off x="2133600" y="5434566"/>
            <a:ext cx="756138" cy="584775"/>
          </a:xfrm>
          <a:prstGeom prst="rect">
            <a:avLst/>
          </a:prstGeom>
          <a:noFill/>
        </p:spPr>
        <p:txBody>
          <a:bodyPr wrap="square" rtlCol="0">
            <a:spAutoFit/>
          </a:bodyPr>
          <a:lstStyle/>
          <a:p>
            <a:r>
              <a:rPr lang="en-US" sz="3200" dirty="0" smtClean="0"/>
              <a:t>7</a:t>
            </a:r>
            <a:endParaRPr lang="en-US" sz="3200" dirty="0"/>
          </a:p>
        </p:txBody>
      </p:sp>
      <p:sp>
        <p:nvSpPr>
          <p:cNvPr id="29" name="TextBox 28"/>
          <p:cNvSpPr txBox="1"/>
          <p:nvPr/>
        </p:nvSpPr>
        <p:spPr>
          <a:xfrm>
            <a:off x="4196862" y="5482378"/>
            <a:ext cx="756138" cy="584775"/>
          </a:xfrm>
          <a:prstGeom prst="rect">
            <a:avLst/>
          </a:prstGeom>
          <a:noFill/>
        </p:spPr>
        <p:txBody>
          <a:bodyPr wrap="square" rtlCol="0">
            <a:spAutoFit/>
          </a:bodyPr>
          <a:lstStyle/>
          <a:p>
            <a:r>
              <a:rPr lang="en-US" sz="3200" dirty="0" smtClean="0"/>
              <a:t>8</a:t>
            </a:r>
            <a:endParaRPr lang="en-US" sz="3200" dirty="0"/>
          </a:p>
        </p:txBody>
      </p:sp>
      <p:sp>
        <p:nvSpPr>
          <p:cNvPr id="30" name="TextBox 29"/>
          <p:cNvSpPr txBox="1"/>
          <p:nvPr/>
        </p:nvSpPr>
        <p:spPr>
          <a:xfrm>
            <a:off x="6260124" y="5435025"/>
            <a:ext cx="756138" cy="584775"/>
          </a:xfrm>
          <a:prstGeom prst="rect">
            <a:avLst/>
          </a:prstGeom>
          <a:noFill/>
        </p:spPr>
        <p:txBody>
          <a:bodyPr wrap="square" rtlCol="0">
            <a:spAutoFit/>
          </a:bodyPr>
          <a:lstStyle/>
          <a:p>
            <a:r>
              <a:rPr lang="en-US" sz="3200" dirty="0" smtClean="0"/>
              <a:t>12</a:t>
            </a:r>
            <a:endParaRPr lang="en-US" sz="3200" dirty="0"/>
          </a:p>
        </p:txBody>
      </p:sp>
    </p:spTree>
    <p:extLst>
      <p:ext uri="{BB962C8B-B14F-4D97-AF65-F5344CB8AC3E}">
        <p14:creationId xmlns:p14="http://schemas.microsoft.com/office/powerpoint/2010/main" val="170900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Variation in expression levels</a:t>
            </a:r>
          </a:p>
        </p:txBody>
      </p:sp>
      <p:sp>
        <p:nvSpPr>
          <p:cNvPr id="5" name="Rectangle 3"/>
          <p:cNvSpPr>
            <a:spLocks noChangeArrowheads="1"/>
          </p:cNvSpPr>
          <p:nvPr/>
        </p:nvSpPr>
        <p:spPr bwMode="auto">
          <a:xfrm>
            <a:off x="1081088" y="4953000"/>
            <a:ext cx="7377112" cy="1631950"/>
          </a:xfrm>
          <a:prstGeom prst="rect">
            <a:avLst/>
          </a:prstGeom>
          <a:noFill/>
          <a:ln w="9525">
            <a:noFill/>
            <a:miter lim="800000"/>
            <a:headEnd/>
            <a:tailEnd/>
          </a:ln>
        </p:spPr>
        <p:txBody>
          <a:bodyPr>
            <a:spAutoFit/>
          </a:bodyPr>
          <a:lstStyle/>
          <a:p>
            <a:pPr marL="457200" indent="-457200" fontAlgn="auto">
              <a:spcBef>
                <a:spcPts val="0"/>
              </a:spcBef>
              <a:spcAft>
                <a:spcPts val="0"/>
              </a:spcAft>
              <a:buFont typeface="Wingdings" pitchFamily="2" charset="2"/>
              <a:buChar char="§"/>
              <a:defRPr/>
            </a:pPr>
            <a:r>
              <a:rPr lang="en-US" sz="2000" dirty="0">
                <a:solidFill>
                  <a:prstClr val="black">
                    <a:lumMod val="85000"/>
                    <a:lumOff val="15000"/>
                  </a:prstClr>
                </a:solidFill>
                <a:latin typeface="Calibri" pitchFamily="34" charset="0"/>
                <a:cs typeface="+mn-cs"/>
              </a:rPr>
              <a:t>BBa_J23101 and BBa_J23150, two constitutive promoters</a:t>
            </a:r>
          </a:p>
          <a:p>
            <a:pPr marL="457200" indent="-457200" fontAlgn="auto">
              <a:spcBef>
                <a:spcPts val="0"/>
              </a:spcBef>
              <a:spcAft>
                <a:spcPts val="0"/>
              </a:spcAft>
              <a:buFont typeface="Wingdings" pitchFamily="2" charset="2"/>
              <a:buChar char="§"/>
              <a:defRPr/>
            </a:pPr>
            <a:r>
              <a:rPr lang="en-US" sz="2000" dirty="0">
                <a:solidFill>
                  <a:prstClr val="black">
                    <a:lumMod val="85000"/>
                    <a:lumOff val="15000"/>
                  </a:prstClr>
                </a:solidFill>
                <a:latin typeface="Calibri" pitchFamily="34" charset="0"/>
                <a:cs typeface="+mn-cs"/>
              </a:rPr>
              <a:t>Watching promoters driving GFP</a:t>
            </a:r>
          </a:p>
          <a:p>
            <a:pPr marL="457200" indent="-457200" fontAlgn="auto">
              <a:spcBef>
                <a:spcPts val="0"/>
              </a:spcBef>
              <a:spcAft>
                <a:spcPts val="0"/>
              </a:spcAft>
              <a:buFont typeface="Wingdings" pitchFamily="2" charset="2"/>
              <a:buChar char="§"/>
              <a:defRPr/>
            </a:pPr>
            <a:r>
              <a:rPr lang="en-US" sz="2000" dirty="0">
                <a:solidFill>
                  <a:prstClr val="black">
                    <a:lumMod val="85000"/>
                    <a:lumOff val="15000"/>
                  </a:prstClr>
                </a:solidFill>
                <a:latin typeface="Calibri" pitchFamily="34" charset="0"/>
                <a:cs typeface="+mn-cs"/>
              </a:rPr>
              <a:t>Signals were sensitive to the choice of strain, origins, and antibiotic markers</a:t>
            </a:r>
          </a:p>
          <a:p>
            <a:pPr marL="457200" indent="-457200" fontAlgn="auto">
              <a:spcBef>
                <a:spcPts val="0"/>
              </a:spcBef>
              <a:spcAft>
                <a:spcPts val="0"/>
              </a:spcAft>
              <a:buFont typeface="Wingdings" pitchFamily="2" charset="2"/>
              <a:buChar char="§"/>
              <a:defRPr/>
            </a:pPr>
            <a:r>
              <a:rPr lang="en-US" sz="2000" dirty="0">
                <a:solidFill>
                  <a:prstClr val="black">
                    <a:lumMod val="85000"/>
                    <a:lumOff val="15000"/>
                  </a:prstClr>
                </a:solidFill>
                <a:latin typeface="Calibri" pitchFamily="34" charset="0"/>
                <a:cs typeface="+mn-cs"/>
              </a:rPr>
              <a:t>But insensitive to temperature and carbon source</a:t>
            </a:r>
          </a:p>
        </p:txBody>
      </p:sp>
      <p:pic>
        <p:nvPicPr>
          <p:cNvPr id="29700" name="Picture 4"/>
          <p:cNvPicPr>
            <a:picLocks noChangeAspect="1" noChangeArrowheads="1"/>
          </p:cNvPicPr>
          <p:nvPr/>
        </p:nvPicPr>
        <p:blipFill>
          <a:blip r:embed="rId3" cstate="print"/>
          <a:srcRect/>
          <a:stretch>
            <a:fillRect/>
          </a:stretch>
        </p:blipFill>
        <p:spPr bwMode="auto">
          <a:xfrm>
            <a:off x="727075" y="838200"/>
            <a:ext cx="7654925" cy="4098925"/>
          </a:xfrm>
          <a:prstGeom prst="rect">
            <a:avLst/>
          </a:prstGeom>
          <a:noFill/>
          <a:ln w="9525">
            <a:noFill/>
            <a:miter lim="800000"/>
            <a:headEnd/>
            <a:tailEnd/>
          </a:ln>
        </p:spPr>
      </p:pic>
    </p:spTree>
    <p:extLst>
      <p:ext uri="{BB962C8B-B14F-4D97-AF65-F5344CB8AC3E}">
        <p14:creationId xmlns:p14="http://schemas.microsoft.com/office/powerpoint/2010/main" val="12450805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p:cNvPicPr>
            <a:picLocks noChangeAspect="1" noChangeArrowheads="1"/>
          </p:cNvPicPr>
          <p:nvPr/>
        </p:nvPicPr>
        <p:blipFill>
          <a:blip r:embed="rId3" cstate="print"/>
          <a:srcRect/>
          <a:stretch>
            <a:fillRect/>
          </a:stretch>
        </p:blipFill>
        <p:spPr bwMode="auto">
          <a:xfrm>
            <a:off x="533400" y="1752600"/>
            <a:ext cx="7783513" cy="4114800"/>
          </a:xfrm>
          <a:prstGeom prst="rect">
            <a:avLst/>
          </a:prstGeom>
          <a:noFill/>
          <a:ln w="9525">
            <a:noFill/>
            <a:miter lim="800000"/>
            <a:headEnd/>
            <a:tailEnd/>
          </a:ln>
        </p:spPr>
      </p:pic>
      <p:sp>
        <p:nvSpPr>
          <p:cNvPr id="30723"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Relative Promoter Units</a:t>
            </a:r>
          </a:p>
        </p:txBody>
      </p:sp>
    </p:spTree>
    <p:extLst>
      <p:ext uri="{BB962C8B-B14F-4D97-AF65-F5344CB8AC3E}">
        <p14:creationId xmlns:p14="http://schemas.microsoft.com/office/powerpoint/2010/main" val="3330485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p:txBody>
          <a:bodyPr/>
          <a:lstStyle/>
          <a:p>
            <a:r>
              <a:rPr lang="en-US" dirty="0">
                <a:solidFill>
                  <a:schemeClr val="bg1"/>
                </a:solidFill>
                <a:latin typeface="Rockwell Extra Bold" pitchFamily="18" charset="0"/>
                <a:ea typeface="+mn-ea"/>
                <a:cs typeface="Arial" charset="0"/>
              </a:rPr>
              <a:t>Promoters as </a:t>
            </a:r>
            <a:r>
              <a:rPr lang="en-US" dirty="0" smtClean="0">
                <a:solidFill>
                  <a:schemeClr val="bg1"/>
                </a:solidFill>
                <a:latin typeface="Rockwell Extra Bold" pitchFamily="18" charset="0"/>
                <a:ea typeface="+mn-ea"/>
                <a:cs typeface="Arial" charset="0"/>
              </a:rPr>
              <a:t>‘Parts</a:t>
            </a:r>
            <a:r>
              <a:rPr lang="en-US" dirty="0">
                <a:solidFill>
                  <a:schemeClr val="bg1"/>
                </a:solidFill>
                <a:latin typeface="Rockwell Extra Bold" pitchFamily="18" charset="0"/>
                <a:ea typeface="+mn-ea"/>
                <a:cs typeface="Arial" charset="0"/>
              </a:rPr>
              <a:t>’</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A non-covalent reaction</a:t>
            </a:r>
            <a:endParaRPr lang="en-US" sz="2800" dirty="0">
              <a:latin typeface="Rockwell Extra Bold" pitchFamily="18" charset="0"/>
            </a:endParaRPr>
          </a:p>
        </p:txBody>
      </p:sp>
      <p:grpSp>
        <p:nvGrpSpPr>
          <p:cNvPr id="14" name="Group 13"/>
          <p:cNvGrpSpPr/>
          <p:nvPr/>
        </p:nvGrpSpPr>
        <p:grpSpPr>
          <a:xfrm>
            <a:off x="5029200" y="3200400"/>
            <a:ext cx="685800" cy="1676400"/>
            <a:chOff x="5029200" y="3124200"/>
            <a:chExt cx="685800" cy="1676400"/>
          </a:xfrm>
        </p:grpSpPr>
        <p:sp>
          <p:nvSpPr>
            <p:cNvPr id="7" name="Oval 6"/>
            <p:cNvSpPr/>
            <p:nvPr/>
          </p:nvSpPr>
          <p:spPr>
            <a:xfrm>
              <a:off x="5029200" y="3124200"/>
              <a:ext cx="685800" cy="6858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TF</a:t>
              </a:r>
              <a:endParaRPr lang="en-US" dirty="0">
                <a:solidFill>
                  <a:schemeClr val="tx1"/>
                </a:solidFill>
              </a:endParaRPr>
            </a:p>
          </p:txBody>
        </p:sp>
        <p:sp>
          <p:nvSpPr>
            <p:cNvPr id="8" name="Oval 7"/>
            <p:cNvSpPr/>
            <p:nvPr/>
          </p:nvSpPr>
          <p:spPr>
            <a:xfrm>
              <a:off x="5029200" y="4114800"/>
              <a:ext cx="685800" cy="6858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t>
              </a:r>
              <a:endParaRPr lang="en-US" dirty="0">
                <a:solidFill>
                  <a:schemeClr val="tx1"/>
                </a:solidFill>
              </a:endParaRPr>
            </a:p>
          </p:txBody>
        </p:sp>
        <p:cxnSp>
          <p:nvCxnSpPr>
            <p:cNvPr id="9" name="Straight Connector 8"/>
            <p:cNvCxnSpPr>
              <a:stCxn id="7" idx="4"/>
              <a:endCxn id="8" idx="0"/>
            </p:cNvCxnSpPr>
            <p:nvPr/>
          </p:nvCxnSpPr>
          <p:spPr>
            <a:xfrm>
              <a:off x="5372100" y="3810000"/>
              <a:ext cx="0" cy="304800"/>
            </a:xfrm>
            <a:prstGeom prst="lin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p:cNvGrpSpPr/>
          <p:nvPr/>
        </p:nvGrpSpPr>
        <p:grpSpPr>
          <a:xfrm>
            <a:off x="2895600" y="2438400"/>
            <a:ext cx="685800" cy="2438400"/>
            <a:chOff x="2895600" y="2438400"/>
            <a:chExt cx="685800" cy="2438400"/>
          </a:xfrm>
        </p:grpSpPr>
        <p:sp>
          <p:nvSpPr>
            <p:cNvPr id="5" name="Oval 4"/>
            <p:cNvSpPr/>
            <p:nvPr/>
          </p:nvSpPr>
          <p:spPr>
            <a:xfrm>
              <a:off x="2895600" y="2438400"/>
              <a:ext cx="685800" cy="6858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TF</a:t>
              </a:r>
              <a:endParaRPr lang="en-US" dirty="0">
                <a:solidFill>
                  <a:schemeClr val="tx1"/>
                </a:solidFill>
              </a:endParaRPr>
            </a:p>
          </p:txBody>
        </p:sp>
        <p:sp>
          <p:nvSpPr>
            <p:cNvPr id="6" name="Oval 5"/>
            <p:cNvSpPr/>
            <p:nvPr/>
          </p:nvSpPr>
          <p:spPr>
            <a:xfrm>
              <a:off x="2895600" y="4191000"/>
              <a:ext cx="685800" cy="6858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t>
              </a:r>
              <a:endParaRPr lang="en-US" dirty="0">
                <a:solidFill>
                  <a:schemeClr val="tx1"/>
                </a:solidFill>
              </a:endParaRPr>
            </a:p>
          </p:txBody>
        </p:sp>
        <p:sp>
          <p:nvSpPr>
            <p:cNvPr id="10" name="TextBox 9"/>
            <p:cNvSpPr txBox="1"/>
            <p:nvPr/>
          </p:nvSpPr>
          <p:spPr>
            <a:xfrm>
              <a:off x="3048000" y="3505200"/>
              <a:ext cx="300082" cy="369332"/>
            </a:xfrm>
            <a:prstGeom prst="rect">
              <a:avLst/>
            </a:prstGeom>
            <a:noFill/>
          </p:spPr>
          <p:txBody>
            <a:bodyPr wrap="none" rtlCol="0">
              <a:spAutoFit/>
            </a:bodyPr>
            <a:lstStyle/>
            <a:p>
              <a:r>
                <a:rPr lang="en-US" dirty="0" smtClean="0"/>
                <a:t>+</a:t>
              </a:r>
              <a:endParaRPr lang="en-US" dirty="0"/>
            </a:p>
          </p:txBody>
        </p:sp>
      </p:grpSp>
      <p:cxnSp>
        <p:nvCxnSpPr>
          <p:cNvPr id="11" name="Straight Arrow Connector 10"/>
          <p:cNvCxnSpPr/>
          <p:nvPr/>
        </p:nvCxnSpPr>
        <p:spPr>
          <a:xfrm>
            <a:off x="3962400" y="3886200"/>
            <a:ext cx="762000"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57600" y="5257800"/>
            <a:ext cx="1828800" cy="646331"/>
          </a:xfrm>
          <a:prstGeom prst="rect">
            <a:avLst/>
          </a:prstGeom>
          <a:noFill/>
        </p:spPr>
        <p:txBody>
          <a:bodyPr wrap="square" rtlCol="0">
            <a:spAutoFit/>
          </a:bodyPr>
          <a:lstStyle/>
          <a:p>
            <a:r>
              <a:rPr lang="en-US" dirty="0" smtClean="0"/>
              <a:t>Non-Covalent Reaction</a:t>
            </a:r>
            <a:endParaRPr lang="en-US" dirty="0"/>
          </a:p>
        </p:txBody>
      </p:sp>
      <p:pic>
        <p:nvPicPr>
          <p:cNvPr id="97281" name="Picture 1"/>
          <p:cNvPicPr>
            <a:picLocks noChangeAspect="1" noChangeArrowheads="1"/>
          </p:cNvPicPr>
          <p:nvPr/>
        </p:nvPicPr>
        <p:blipFill>
          <a:blip r:embed="rId3" cstate="print"/>
          <a:srcRect/>
          <a:stretch>
            <a:fillRect/>
          </a:stretch>
        </p:blipFill>
        <p:spPr bwMode="auto">
          <a:xfrm>
            <a:off x="6858000" y="838200"/>
            <a:ext cx="1190625" cy="1828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stCxn id="25609" idx="0"/>
          </p:cNvCxnSpPr>
          <p:nvPr/>
        </p:nvCxnSpPr>
        <p:spPr>
          <a:xfrm rot="5400000" flipH="1" flipV="1">
            <a:off x="3886200" y="1600201"/>
            <a:ext cx="3175" cy="3505200"/>
          </a:xfrm>
          <a:prstGeom prst="line">
            <a:avLst/>
          </a:prstGeom>
        </p:spPr>
        <p:style>
          <a:lnRef idx="1">
            <a:schemeClr val="accent1"/>
          </a:lnRef>
          <a:fillRef idx="0">
            <a:schemeClr val="accent1"/>
          </a:fillRef>
          <a:effectRef idx="0">
            <a:schemeClr val="accent1"/>
          </a:effectRef>
          <a:fontRef idx="minor">
            <a:schemeClr val="tx1"/>
          </a:fontRef>
        </p:style>
      </p:cxnSp>
      <p:sp>
        <p:nvSpPr>
          <p:cNvPr id="25603" name="TextBox 4"/>
          <p:cNvSpPr txBox="1">
            <a:spLocks noChangeArrowheads="1"/>
          </p:cNvSpPr>
          <p:nvPr/>
        </p:nvSpPr>
        <p:spPr bwMode="auto">
          <a:xfrm>
            <a:off x="533400" y="304800"/>
            <a:ext cx="8610600" cy="523875"/>
          </a:xfrm>
          <a:prstGeom prst="rect">
            <a:avLst/>
          </a:prstGeom>
          <a:noFill/>
          <a:ln w="9525">
            <a:noFill/>
            <a:miter lim="800000"/>
            <a:headEnd/>
            <a:tailEnd/>
          </a:ln>
        </p:spPr>
        <p:txBody>
          <a:bodyPr>
            <a:spAutoFit/>
          </a:bodyPr>
          <a:lstStyle/>
          <a:p>
            <a:r>
              <a:rPr lang="en-US" sz="2800" dirty="0">
                <a:latin typeface="Rockwell Extra Bold" pitchFamily="18" charset="0"/>
              </a:rPr>
              <a:t>Designing with </a:t>
            </a:r>
            <a:r>
              <a:rPr lang="en-US" sz="2800" dirty="0" smtClean="0">
                <a:latin typeface="Rockwell Extra Bold" pitchFamily="18" charset="0"/>
              </a:rPr>
              <a:t>promoters</a:t>
            </a:r>
            <a:endParaRPr lang="en-US" sz="2800" dirty="0">
              <a:latin typeface="Rockwell Extra Bold" pitchFamily="18" charset="0"/>
            </a:endParaRPr>
          </a:p>
        </p:txBody>
      </p:sp>
      <p:sp>
        <p:nvSpPr>
          <p:cNvPr id="25604" name="Rectangle 5"/>
          <p:cNvSpPr>
            <a:spLocks noChangeArrowheads="1"/>
          </p:cNvSpPr>
          <p:nvPr/>
        </p:nvSpPr>
        <p:spPr bwMode="auto">
          <a:xfrm>
            <a:off x="1981200" y="990600"/>
            <a:ext cx="5486400" cy="1323439"/>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dirty="0" smtClean="0">
                <a:solidFill>
                  <a:srgbClr val="262626"/>
                </a:solidFill>
                <a:latin typeface="Calibri" pitchFamily="34" charset="0"/>
              </a:rPr>
              <a:t>Can </a:t>
            </a:r>
            <a:r>
              <a:rPr lang="en-US" sz="2000" dirty="0">
                <a:solidFill>
                  <a:srgbClr val="262626"/>
                </a:solidFill>
                <a:latin typeface="Calibri" pitchFamily="34" charset="0"/>
              </a:rPr>
              <a:t>extract complex promoters and TFs from natural systems and use them in new </a:t>
            </a:r>
            <a:r>
              <a:rPr lang="en-US" sz="2000" dirty="0" smtClean="0">
                <a:solidFill>
                  <a:srgbClr val="262626"/>
                </a:solidFill>
                <a:latin typeface="Calibri" pitchFamily="34" charset="0"/>
              </a:rPr>
              <a:t>contexts</a:t>
            </a:r>
          </a:p>
          <a:p>
            <a:pPr marL="457200" indent="-457200">
              <a:buFont typeface="Wingdings" pitchFamily="2" charset="2"/>
              <a:buChar char="§"/>
            </a:pPr>
            <a:r>
              <a:rPr lang="en-US" sz="2000" dirty="0">
                <a:solidFill>
                  <a:srgbClr val="262626"/>
                </a:solidFill>
                <a:latin typeface="Calibri" pitchFamily="34" charset="0"/>
              </a:rPr>
              <a:t>Protein engineering / Promoter engineering can give you new sensor </a:t>
            </a:r>
            <a:r>
              <a:rPr lang="en-US" sz="2000" dirty="0" smtClean="0">
                <a:solidFill>
                  <a:srgbClr val="262626"/>
                </a:solidFill>
                <a:latin typeface="Calibri" pitchFamily="34" charset="0"/>
              </a:rPr>
              <a:t>parts</a:t>
            </a:r>
            <a:endParaRPr lang="en-US" sz="2000" dirty="0">
              <a:solidFill>
                <a:srgbClr val="262626"/>
              </a:solidFill>
              <a:latin typeface="Calibri" pitchFamily="34" charset="0"/>
            </a:endParaRPr>
          </a:p>
        </p:txBody>
      </p:sp>
      <p:sp>
        <p:nvSpPr>
          <p:cNvPr id="7" name="Bent Arrow 6"/>
          <p:cNvSpPr/>
          <p:nvPr/>
        </p:nvSpPr>
        <p:spPr>
          <a:xfrm>
            <a:off x="1981200" y="2590800"/>
            <a:ext cx="838200" cy="838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 name="Right Arrow 7"/>
          <p:cNvSpPr/>
          <p:nvPr/>
        </p:nvSpPr>
        <p:spPr>
          <a:xfrm>
            <a:off x="2743200" y="2971800"/>
            <a:ext cx="10668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err="1"/>
              <a:t>araB</a:t>
            </a:r>
            <a:endParaRPr lang="en-US" i="1" dirty="0"/>
          </a:p>
        </p:txBody>
      </p:sp>
      <p:sp>
        <p:nvSpPr>
          <p:cNvPr id="9" name="Right Arrow 8"/>
          <p:cNvSpPr/>
          <p:nvPr/>
        </p:nvSpPr>
        <p:spPr>
          <a:xfrm>
            <a:off x="3810000" y="2971800"/>
            <a:ext cx="10668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err="1"/>
              <a:t>araA</a:t>
            </a:r>
            <a:endParaRPr lang="en-US" i="1" dirty="0"/>
          </a:p>
        </p:txBody>
      </p:sp>
      <p:sp>
        <p:nvSpPr>
          <p:cNvPr id="10" name="Right Arrow 9"/>
          <p:cNvSpPr/>
          <p:nvPr/>
        </p:nvSpPr>
        <p:spPr>
          <a:xfrm>
            <a:off x="4876800" y="2971800"/>
            <a:ext cx="10668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err="1"/>
              <a:t>araD</a:t>
            </a:r>
            <a:endParaRPr lang="en-US" i="1" dirty="0"/>
          </a:p>
        </p:txBody>
      </p:sp>
      <p:sp>
        <p:nvSpPr>
          <p:cNvPr id="25609" name="TextBox 10"/>
          <p:cNvSpPr txBox="1">
            <a:spLocks noChangeArrowheads="1"/>
          </p:cNvSpPr>
          <p:nvPr/>
        </p:nvSpPr>
        <p:spPr bwMode="auto">
          <a:xfrm>
            <a:off x="1676400" y="3352800"/>
            <a:ext cx="914400" cy="369888"/>
          </a:xfrm>
          <a:prstGeom prst="rect">
            <a:avLst/>
          </a:prstGeom>
          <a:noFill/>
          <a:ln w="9525">
            <a:noFill/>
            <a:miter lim="800000"/>
            <a:headEnd/>
            <a:tailEnd/>
          </a:ln>
        </p:spPr>
        <p:txBody>
          <a:bodyPr>
            <a:spAutoFit/>
          </a:bodyPr>
          <a:lstStyle/>
          <a:p>
            <a:r>
              <a:rPr lang="en-US"/>
              <a:t>P</a:t>
            </a:r>
            <a:r>
              <a:rPr lang="en-US" sz="1100"/>
              <a:t>araBad</a:t>
            </a:r>
            <a:endParaRPr lang="en-US"/>
          </a:p>
        </p:txBody>
      </p:sp>
      <p:cxnSp>
        <p:nvCxnSpPr>
          <p:cNvPr id="14" name="Straight Connector 13"/>
          <p:cNvCxnSpPr>
            <a:stCxn id="25613" idx="0"/>
          </p:cNvCxnSpPr>
          <p:nvPr/>
        </p:nvCxnSpPr>
        <p:spPr>
          <a:xfrm rot="5400000" flipH="1" flipV="1">
            <a:off x="6286500" y="4914901"/>
            <a:ext cx="3175"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Bent Arrow 14"/>
          <p:cNvSpPr/>
          <p:nvPr/>
        </p:nvSpPr>
        <p:spPr>
          <a:xfrm>
            <a:off x="5257800" y="5029200"/>
            <a:ext cx="838200" cy="838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6" name="Right Arrow 15"/>
          <p:cNvSpPr/>
          <p:nvPr/>
        </p:nvSpPr>
        <p:spPr>
          <a:xfrm>
            <a:off x="6019800" y="5410200"/>
            <a:ext cx="1066800" cy="762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i="1" dirty="0"/>
              <a:t>insulin</a:t>
            </a:r>
          </a:p>
        </p:txBody>
      </p:sp>
      <p:sp>
        <p:nvSpPr>
          <p:cNvPr id="25613" name="TextBox 18"/>
          <p:cNvSpPr txBox="1">
            <a:spLocks noChangeArrowheads="1"/>
          </p:cNvSpPr>
          <p:nvPr/>
        </p:nvSpPr>
        <p:spPr bwMode="auto">
          <a:xfrm>
            <a:off x="4953000" y="5791200"/>
            <a:ext cx="914400" cy="369888"/>
          </a:xfrm>
          <a:prstGeom prst="rect">
            <a:avLst/>
          </a:prstGeom>
          <a:noFill/>
          <a:ln w="9525">
            <a:noFill/>
            <a:miter lim="800000"/>
            <a:headEnd/>
            <a:tailEnd/>
          </a:ln>
        </p:spPr>
        <p:txBody>
          <a:bodyPr>
            <a:spAutoFit/>
          </a:bodyPr>
          <a:lstStyle/>
          <a:p>
            <a:r>
              <a:rPr lang="en-US"/>
              <a:t>P</a:t>
            </a:r>
            <a:r>
              <a:rPr lang="en-US" sz="1100"/>
              <a:t>araBad</a:t>
            </a:r>
            <a:endParaRPr lang="en-US"/>
          </a:p>
        </p:txBody>
      </p:sp>
      <p:cxnSp>
        <p:nvCxnSpPr>
          <p:cNvPr id="21" name="Straight Arrow Connector 20"/>
          <p:cNvCxnSpPr/>
          <p:nvPr/>
        </p:nvCxnSpPr>
        <p:spPr>
          <a:xfrm rot="16200000" flipH="1">
            <a:off x="5105400" y="4191000"/>
            <a:ext cx="6858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D79C48B-816F-4568-A31F-46B280F977A3}" type="slidenum">
              <a:rPr lang="en-US" smtClean="0"/>
              <a:pPr>
                <a:defRPr/>
              </a:pPr>
              <a:t>19</a:t>
            </a:fld>
            <a:endParaRPr lang="en-US" dirty="0"/>
          </a:p>
        </p:txBody>
      </p:sp>
      <p:sp>
        <p:nvSpPr>
          <p:cNvPr id="26627" name="Rectangle 1027"/>
          <p:cNvSpPr>
            <a:spLocks noChangeArrowheads="1"/>
          </p:cNvSpPr>
          <p:nvPr/>
        </p:nvSpPr>
        <p:spPr bwMode="auto">
          <a:xfrm>
            <a:off x="333375" y="1868488"/>
            <a:ext cx="8153400" cy="3962400"/>
          </a:xfrm>
          <a:prstGeom prst="rect">
            <a:avLst/>
          </a:prstGeom>
          <a:solidFill>
            <a:schemeClr val="bg1"/>
          </a:solidFill>
          <a:ln w="19050">
            <a:solidFill>
              <a:schemeClr val="bg1"/>
            </a:solidFill>
            <a:miter lim="800000"/>
            <a:headEnd/>
            <a:tailEnd/>
          </a:ln>
        </p:spPr>
        <p:txBody>
          <a:bodyPr wrap="none" anchor="ctr"/>
          <a:lstStyle/>
          <a:p>
            <a:endParaRPr lang="en-US"/>
          </a:p>
        </p:txBody>
      </p:sp>
      <p:sp>
        <p:nvSpPr>
          <p:cNvPr id="26628" name="Line 3"/>
          <p:cNvSpPr>
            <a:spLocks noChangeShapeType="1"/>
          </p:cNvSpPr>
          <p:nvPr/>
        </p:nvSpPr>
        <p:spPr bwMode="auto">
          <a:xfrm>
            <a:off x="4932363" y="3227388"/>
            <a:ext cx="3187700" cy="1587"/>
          </a:xfrm>
          <a:prstGeom prst="line">
            <a:avLst/>
          </a:prstGeom>
          <a:noFill/>
          <a:ln w="25400">
            <a:solidFill>
              <a:schemeClr val="tx1"/>
            </a:solidFill>
            <a:round/>
            <a:headEnd/>
            <a:tailEnd/>
          </a:ln>
        </p:spPr>
        <p:txBody>
          <a:bodyPr/>
          <a:lstStyle/>
          <a:p>
            <a:endParaRPr lang="en-US"/>
          </a:p>
        </p:txBody>
      </p:sp>
      <p:sp>
        <p:nvSpPr>
          <p:cNvPr id="26629" name="AutoShape 4"/>
          <p:cNvSpPr>
            <a:spLocks noChangeArrowheads="1"/>
          </p:cNvSpPr>
          <p:nvPr/>
        </p:nvSpPr>
        <p:spPr bwMode="auto">
          <a:xfrm>
            <a:off x="7366000" y="3025775"/>
            <a:ext cx="693738" cy="395288"/>
          </a:xfrm>
          <a:prstGeom prst="rightArrow">
            <a:avLst>
              <a:gd name="adj1" fmla="val 50000"/>
              <a:gd name="adj2" fmla="val 43875"/>
            </a:avLst>
          </a:prstGeom>
          <a:solidFill>
            <a:srgbClr val="FFCC00"/>
          </a:solidFill>
          <a:ln w="25400">
            <a:solidFill>
              <a:schemeClr val="tx1"/>
            </a:solidFill>
            <a:miter lim="800000"/>
            <a:headEnd/>
            <a:tailEnd/>
          </a:ln>
        </p:spPr>
        <p:txBody>
          <a:bodyPr wrap="none" anchor="ctr"/>
          <a:lstStyle/>
          <a:p>
            <a:endParaRPr lang="en-US"/>
          </a:p>
        </p:txBody>
      </p:sp>
      <p:grpSp>
        <p:nvGrpSpPr>
          <p:cNvPr id="3" name="Group 5"/>
          <p:cNvGrpSpPr>
            <a:grpSpLocks/>
          </p:cNvGrpSpPr>
          <p:nvPr/>
        </p:nvGrpSpPr>
        <p:grpSpPr bwMode="auto">
          <a:xfrm>
            <a:off x="5556250" y="2957513"/>
            <a:ext cx="484188" cy="266700"/>
            <a:chOff x="4218" y="1392"/>
            <a:chExt cx="336" cy="288"/>
          </a:xfrm>
        </p:grpSpPr>
        <p:sp>
          <p:nvSpPr>
            <p:cNvPr id="26720" name="Line 6"/>
            <p:cNvSpPr>
              <a:spLocks noChangeShapeType="1"/>
            </p:cNvSpPr>
            <p:nvPr/>
          </p:nvSpPr>
          <p:spPr bwMode="auto">
            <a:xfrm>
              <a:off x="4224" y="1392"/>
              <a:ext cx="0" cy="288"/>
            </a:xfrm>
            <a:prstGeom prst="line">
              <a:avLst/>
            </a:prstGeom>
            <a:noFill/>
            <a:ln w="25400">
              <a:solidFill>
                <a:schemeClr val="tx1"/>
              </a:solidFill>
              <a:round/>
              <a:headEnd/>
              <a:tailEnd/>
            </a:ln>
          </p:spPr>
          <p:txBody>
            <a:bodyPr/>
            <a:lstStyle/>
            <a:p>
              <a:endParaRPr lang="en-US"/>
            </a:p>
          </p:txBody>
        </p:sp>
        <p:sp>
          <p:nvSpPr>
            <p:cNvPr id="26721" name="Line 7"/>
            <p:cNvSpPr>
              <a:spLocks noChangeShapeType="1"/>
            </p:cNvSpPr>
            <p:nvPr/>
          </p:nvSpPr>
          <p:spPr bwMode="auto">
            <a:xfrm>
              <a:off x="4218" y="1392"/>
              <a:ext cx="336" cy="0"/>
            </a:xfrm>
            <a:prstGeom prst="line">
              <a:avLst/>
            </a:prstGeom>
            <a:noFill/>
            <a:ln w="25400">
              <a:solidFill>
                <a:schemeClr val="tx1"/>
              </a:solidFill>
              <a:round/>
              <a:headEnd/>
              <a:tailEnd type="triangle" w="med" len="med"/>
            </a:ln>
          </p:spPr>
          <p:txBody>
            <a:bodyPr/>
            <a:lstStyle/>
            <a:p>
              <a:endParaRPr lang="en-US"/>
            </a:p>
          </p:txBody>
        </p:sp>
      </p:grpSp>
      <p:sp>
        <p:nvSpPr>
          <p:cNvPr id="26631" name="AutoShape 8"/>
          <p:cNvSpPr>
            <a:spLocks noChangeArrowheads="1"/>
          </p:cNvSpPr>
          <p:nvPr/>
        </p:nvSpPr>
        <p:spPr bwMode="auto">
          <a:xfrm>
            <a:off x="6596063" y="3025775"/>
            <a:ext cx="692150" cy="395288"/>
          </a:xfrm>
          <a:prstGeom prst="rightArrow">
            <a:avLst>
              <a:gd name="adj1" fmla="val 50000"/>
              <a:gd name="adj2" fmla="val 43775"/>
            </a:avLst>
          </a:prstGeom>
          <a:solidFill>
            <a:srgbClr val="CC99FF"/>
          </a:solidFill>
          <a:ln w="25400">
            <a:solidFill>
              <a:schemeClr val="tx1"/>
            </a:solidFill>
            <a:miter lim="800000"/>
            <a:headEnd/>
            <a:tailEnd/>
          </a:ln>
        </p:spPr>
        <p:txBody>
          <a:bodyPr wrap="none" anchor="ctr"/>
          <a:lstStyle/>
          <a:p>
            <a:endParaRPr lang="en-US"/>
          </a:p>
        </p:txBody>
      </p:sp>
      <p:sp>
        <p:nvSpPr>
          <p:cNvPr id="26632" name="Line 9"/>
          <p:cNvSpPr>
            <a:spLocks noChangeShapeType="1"/>
          </p:cNvSpPr>
          <p:nvPr/>
        </p:nvSpPr>
        <p:spPr bwMode="auto">
          <a:xfrm flipH="1" flipV="1">
            <a:off x="5210175" y="3295650"/>
            <a:ext cx="138113" cy="1588"/>
          </a:xfrm>
          <a:prstGeom prst="line">
            <a:avLst/>
          </a:prstGeom>
          <a:noFill/>
          <a:ln w="25400">
            <a:solidFill>
              <a:srgbClr val="00CCFF"/>
            </a:solidFill>
            <a:round/>
            <a:headEnd/>
            <a:tailEnd/>
          </a:ln>
        </p:spPr>
        <p:txBody>
          <a:bodyPr/>
          <a:lstStyle/>
          <a:p>
            <a:endParaRPr lang="en-US"/>
          </a:p>
        </p:txBody>
      </p:sp>
      <p:sp>
        <p:nvSpPr>
          <p:cNvPr id="26633" name="Line 10"/>
          <p:cNvSpPr>
            <a:spLocks noChangeShapeType="1"/>
          </p:cNvSpPr>
          <p:nvPr/>
        </p:nvSpPr>
        <p:spPr bwMode="auto">
          <a:xfrm flipV="1">
            <a:off x="5280025" y="3295650"/>
            <a:ext cx="1588" cy="266700"/>
          </a:xfrm>
          <a:prstGeom prst="line">
            <a:avLst/>
          </a:prstGeom>
          <a:noFill/>
          <a:ln w="25400">
            <a:solidFill>
              <a:srgbClr val="00CCFF"/>
            </a:solidFill>
            <a:round/>
            <a:headEnd/>
            <a:tailEnd/>
          </a:ln>
        </p:spPr>
        <p:txBody>
          <a:bodyPr/>
          <a:lstStyle/>
          <a:p>
            <a:endParaRPr lang="en-US"/>
          </a:p>
        </p:txBody>
      </p:sp>
      <p:sp>
        <p:nvSpPr>
          <p:cNvPr id="26634" name="Line 11"/>
          <p:cNvSpPr>
            <a:spLocks noChangeShapeType="1"/>
          </p:cNvSpPr>
          <p:nvPr/>
        </p:nvSpPr>
        <p:spPr bwMode="auto">
          <a:xfrm>
            <a:off x="708025" y="3700463"/>
            <a:ext cx="2216150" cy="1587"/>
          </a:xfrm>
          <a:prstGeom prst="line">
            <a:avLst/>
          </a:prstGeom>
          <a:noFill/>
          <a:ln w="25400">
            <a:solidFill>
              <a:schemeClr val="tx1"/>
            </a:solidFill>
            <a:round/>
            <a:headEnd/>
            <a:tailEnd/>
          </a:ln>
        </p:spPr>
        <p:txBody>
          <a:bodyPr/>
          <a:lstStyle/>
          <a:p>
            <a:endParaRPr lang="en-US"/>
          </a:p>
        </p:txBody>
      </p:sp>
      <p:sp>
        <p:nvSpPr>
          <p:cNvPr id="26635" name="AutoShape 12"/>
          <p:cNvSpPr>
            <a:spLocks noChangeArrowheads="1"/>
          </p:cNvSpPr>
          <p:nvPr/>
        </p:nvSpPr>
        <p:spPr bwMode="auto">
          <a:xfrm>
            <a:off x="1400175" y="3498850"/>
            <a:ext cx="692150" cy="395288"/>
          </a:xfrm>
          <a:prstGeom prst="rightArrow">
            <a:avLst>
              <a:gd name="adj1" fmla="val 50000"/>
              <a:gd name="adj2" fmla="val 43775"/>
            </a:avLst>
          </a:prstGeom>
          <a:solidFill>
            <a:srgbClr val="C95B92"/>
          </a:solidFill>
          <a:ln w="25400">
            <a:solidFill>
              <a:schemeClr val="tx1"/>
            </a:solidFill>
            <a:miter lim="800000"/>
            <a:headEnd/>
            <a:tailEnd/>
          </a:ln>
        </p:spPr>
        <p:txBody>
          <a:bodyPr wrap="none" anchor="ctr"/>
          <a:lstStyle/>
          <a:p>
            <a:endParaRPr lang="en-US"/>
          </a:p>
        </p:txBody>
      </p:sp>
      <p:grpSp>
        <p:nvGrpSpPr>
          <p:cNvPr id="4" name="Group 13"/>
          <p:cNvGrpSpPr>
            <a:grpSpLocks/>
          </p:cNvGrpSpPr>
          <p:nvPr/>
        </p:nvGrpSpPr>
        <p:grpSpPr bwMode="auto">
          <a:xfrm>
            <a:off x="1262063" y="3430588"/>
            <a:ext cx="482600" cy="266700"/>
            <a:chOff x="4218" y="1392"/>
            <a:chExt cx="336" cy="288"/>
          </a:xfrm>
        </p:grpSpPr>
        <p:sp>
          <p:nvSpPr>
            <p:cNvPr id="26718" name="Line 14"/>
            <p:cNvSpPr>
              <a:spLocks noChangeShapeType="1"/>
            </p:cNvSpPr>
            <p:nvPr/>
          </p:nvSpPr>
          <p:spPr bwMode="auto">
            <a:xfrm>
              <a:off x="4224" y="1392"/>
              <a:ext cx="0" cy="288"/>
            </a:xfrm>
            <a:prstGeom prst="line">
              <a:avLst/>
            </a:prstGeom>
            <a:noFill/>
            <a:ln w="25400">
              <a:solidFill>
                <a:schemeClr val="tx1"/>
              </a:solidFill>
              <a:round/>
              <a:headEnd/>
              <a:tailEnd/>
            </a:ln>
          </p:spPr>
          <p:txBody>
            <a:bodyPr/>
            <a:lstStyle/>
            <a:p>
              <a:endParaRPr lang="en-US"/>
            </a:p>
          </p:txBody>
        </p:sp>
        <p:sp>
          <p:nvSpPr>
            <p:cNvPr id="26719" name="Line 15"/>
            <p:cNvSpPr>
              <a:spLocks noChangeShapeType="1"/>
            </p:cNvSpPr>
            <p:nvPr/>
          </p:nvSpPr>
          <p:spPr bwMode="auto">
            <a:xfrm>
              <a:off x="4218" y="1392"/>
              <a:ext cx="336" cy="0"/>
            </a:xfrm>
            <a:prstGeom prst="line">
              <a:avLst/>
            </a:prstGeom>
            <a:noFill/>
            <a:ln w="25400">
              <a:solidFill>
                <a:schemeClr val="tx1"/>
              </a:solidFill>
              <a:round/>
              <a:headEnd/>
              <a:tailEnd type="triangle" w="med" len="med"/>
            </a:ln>
          </p:spPr>
          <p:txBody>
            <a:bodyPr/>
            <a:lstStyle/>
            <a:p>
              <a:endParaRPr lang="en-US"/>
            </a:p>
          </p:txBody>
        </p:sp>
      </p:grpSp>
      <p:sp>
        <p:nvSpPr>
          <p:cNvPr id="26637" name="Text Box 16"/>
          <p:cNvSpPr txBox="1">
            <a:spLocks noChangeArrowheads="1"/>
          </p:cNvSpPr>
          <p:nvPr/>
        </p:nvSpPr>
        <p:spPr bwMode="auto">
          <a:xfrm>
            <a:off x="5057775" y="2782888"/>
            <a:ext cx="622300" cy="290512"/>
          </a:xfrm>
          <a:prstGeom prst="rect">
            <a:avLst/>
          </a:prstGeom>
          <a:noFill/>
          <a:ln w="9525">
            <a:noFill/>
            <a:miter lim="800000"/>
            <a:headEnd/>
            <a:tailEnd/>
          </a:ln>
        </p:spPr>
        <p:txBody>
          <a:bodyPr>
            <a:spAutoFit/>
          </a:bodyPr>
          <a:lstStyle/>
          <a:p>
            <a:pPr>
              <a:spcBef>
                <a:spcPct val="50000"/>
              </a:spcBef>
            </a:pPr>
            <a:r>
              <a:rPr lang="en-US" sz="1300" b="1"/>
              <a:t>lacp</a:t>
            </a:r>
          </a:p>
        </p:txBody>
      </p:sp>
      <p:sp>
        <p:nvSpPr>
          <p:cNvPr id="26638" name="AutoShape 17"/>
          <p:cNvSpPr>
            <a:spLocks noChangeArrowheads="1"/>
          </p:cNvSpPr>
          <p:nvPr/>
        </p:nvSpPr>
        <p:spPr bwMode="auto">
          <a:xfrm rot="5400000">
            <a:off x="3107532" y="2442369"/>
            <a:ext cx="395287" cy="346075"/>
          </a:xfrm>
          <a:prstGeom prst="flowChartDelay">
            <a:avLst/>
          </a:prstGeom>
          <a:solidFill>
            <a:srgbClr val="CC99FF"/>
          </a:solidFill>
          <a:ln w="25400">
            <a:solidFill>
              <a:schemeClr val="tx1"/>
            </a:solidFill>
            <a:miter lim="800000"/>
            <a:headEnd/>
            <a:tailEnd/>
          </a:ln>
        </p:spPr>
        <p:txBody>
          <a:bodyPr rot="10800000" vert="eaVert" wrap="none" anchor="ctr"/>
          <a:lstStyle/>
          <a:p>
            <a:endParaRPr lang="en-US"/>
          </a:p>
        </p:txBody>
      </p:sp>
      <p:sp>
        <p:nvSpPr>
          <p:cNvPr id="26639" name="Line 18"/>
          <p:cNvSpPr>
            <a:spLocks noChangeShapeType="1"/>
          </p:cNvSpPr>
          <p:nvPr/>
        </p:nvSpPr>
        <p:spPr bwMode="auto">
          <a:xfrm>
            <a:off x="2994025" y="3227388"/>
            <a:ext cx="1524000" cy="1587"/>
          </a:xfrm>
          <a:prstGeom prst="line">
            <a:avLst/>
          </a:prstGeom>
          <a:noFill/>
          <a:ln w="25400">
            <a:solidFill>
              <a:schemeClr val="tx1"/>
            </a:solidFill>
            <a:round/>
            <a:headEnd/>
            <a:tailEnd/>
          </a:ln>
        </p:spPr>
        <p:txBody>
          <a:bodyPr/>
          <a:lstStyle/>
          <a:p>
            <a:endParaRPr lang="en-US"/>
          </a:p>
        </p:txBody>
      </p:sp>
      <p:sp>
        <p:nvSpPr>
          <p:cNvPr id="26640" name="AutoShape 19"/>
          <p:cNvSpPr>
            <a:spLocks noChangeArrowheads="1"/>
          </p:cNvSpPr>
          <p:nvPr/>
        </p:nvSpPr>
        <p:spPr bwMode="auto">
          <a:xfrm>
            <a:off x="3756025" y="3025775"/>
            <a:ext cx="692150" cy="395288"/>
          </a:xfrm>
          <a:prstGeom prst="rightArrow">
            <a:avLst>
              <a:gd name="adj1" fmla="val 50000"/>
              <a:gd name="adj2" fmla="val 43775"/>
            </a:avLst>
          </a:prstGeom>
          <a:solidFill>
            <a:srgbClr val="00CCFF"/>
          </a:solidFill>
          <a:ln w="25400">
            <a:solidFill>
              <a:schemeClr val="tx1"/>
            </a:solidFill>
            <a:miter lim="800000"/>
            <a:headEnd/>
            <a:tailEnd/>
          </a:ln>
        </p:spPr>
        <p:txBody>
          <a:bodyPr wrap="none" anchor="ctr"/>
          <a:lstStyle/>
          <a:p>
            <a:endParaRPr lang="en-US"/>
          </a:p>
        </p:txBody>
      </p:sp>
      <p:grpSp>
        <p:nvGrpSpPr>
          <p:cNvPr id="5" name="Group 20"/>
          <p:cNvGrpSpPr>
            <a:grpSpLocks/>
          </p:cNvGrpSpPr>
          <p:nvPr/>
        </p:nvGrpSpPr>
        <p:grpSpPr bwMode="auto">
          <a:xfrm>
            <a:off x="3616325" y="2957513"/>
            <a:ext cx="484188" cy="266700"/>
            <a:chOff x="4218" y="1392"/>
            <a:chExt cx="336" cy="288"/>
          </a:xfrm>
        </p:grpSpPr>
        <p:sp>
          <p:nvSpPr>
            <p:cNvPr id="26716" name="Line 21"/>
            <p:cNvSpPr>
              <a:spLocks noChangeShapeType="1"/>
            </p:cNvSpPr>
            <p:nvPr/>
          </p:nvSpPr>
          <p:spPr bwMode="auto">
            <a:xfrm>
              <a:off x="4224" y="1392"/>
              <a:ext cx="0" cy="288"/>
            </a:xfrm>
            <a:prstGeom prst="line">
              <a:avLst/>
            </a:prstGeom>
            <a:noFill/>
            <a:ln w="25400">
              <a:solidFill>
                <a:schemeClr val="tx1"/>
              </a:solidFill>
              <a:round/>
              <a:headEnd/>
              <a:tailEnd/>
            </a:ln>
          </p:spPr>
          <p:txBody>
            <a:bodyPr/>
            <a:lstStyle/>
            <a:p>
              <a:endParaRPr lang="en-US"/>
            </a:p>
          </p:txBody>
        </p:sp>
        <p:sp>
          <p:nvSpPr>
            <p:cNvPr id="26717" name="Line 22"/>
            <p:cNvSpPr>
              <a:spLocks noChangeShapeType="1"/>
            </p:cNvSpPr>
            <p:nvPr/>
          </p:nvSpPr>
          <p:spPr bwMode="auto">
            <a:xfrm>
              <a:off x="4218" y="1392"/>
              <a:ext cx="336" cy="0"/>
            </a:xfrm>
            <a:prstGeom prst="line">
              <a:avLst/>
            </a:prstGeom>
            <a:noFill/>
            <a:ln w="25400">
              <a:solidFill>
                <a:schemeClr val="tx1"/>
              </a:solidFill>
              <a:round/>
              <a:headEnd/>
              <a:tailEnd type="triangle" w="med" len="med"/>
            </a:ln>
          </p:spPr>
          <p:txBody>
            <a:bodyPr/>
            <a:lstStyle/>
            <a:p>
              <a:endParaRPr lang="en-US"/>
            </a:p>
          </p:txBody>
        </p:sp>
      </p:grpSp>
      <p:sp>
        <p:nvSpPr>
          <p:cNvPr id="26642" name="Line 23"/>
          <p:cNvSpPr>
            <a:spLocks noChangeShapeType="1"/>
          </p:cNvSpPr>
          <p:nvPr/>
        </p:nvSpPr>
        <p:spPr bwMode="auto">
          <a:xfrm>
            <a:off x="2994025" y="4578350"/>
            <a:ext cx="1524000" cy="1588"/>
          </a:xfrm>
          <a:prstGeom prst="line">
            <a:avLst/>
          </a:prstGeom>
          <a:noFill/>
          <a:ln w="25400">
            <a:solidFill>
              <a:schemeClr val="tx1"/>
            </a:solidFill>
            <a:round/>
            <a:headEnd/>
            <a:tailEnd/>
          </a:ln>
        </p:spPr>
        <p:txBody>
          <a:bodyPr/>
          <a:lstStyle/>
          <a:p>
            <a:endParaRPr lang="en-US"/>
          </a:p>
        </p:txBody>
      </p:sp>
      <p:sp>
        <p:nvSpPr>
          <p:cNvPr id="26643" name="AutoShape 24"/>
          <p:cNvSpPr>
            <a:spLocks noChangeArrowheads="1"/>
          </p:cNvSpPr>
          <p:nvPr/>
        </p:nvSpPr>
        <p:spPr bwMode="auto">
          <a:xfrm>
            <a:off x="3756025" y="4376738"/>
            <a:ext cx="692150" cy="395287"/>
          </a:xfrm>
          <a:prstGeom prst="rightArrow">
            <a:avLst>
              <a:gd name="adj1" fmla="val 50000"/>
              <a:gd name="adj2" fmla="val 43775"/>
            </a:avLst>
          </a:prstGeom>
          <a:solidFill>
            <a:srgbClr val="FFCC00"/>
          </a:solidFill>
          <a:ln w="25400">
            <a:solidFill>
              <a:schemeClr val="tx1"/>
            </a:solidFill>
            <a:miter lim="800000"/>
            <a:headEnd/>
            <a:tailEnd/>
          </a:ln>
        </p:spPr>
        <p:txBody>
          <a:bodyPr wrap="none" anchor="ctr"/>
          <a:lstStyle/>
          <a:p>
            <a:endParaRPr lang="en-US"/>
          </a:p>
        </p:txBody>
      </p:sp>
      <p:grpSp>
        <p:nvGrpSpPr>
          <p:cNvPr id="6" name="Group 25"/>
          <p:cNvGrpSpPr>
            <a:grpSpLocks/>
          </p:cNvGrpSpPr>
          <p:nvPr/>
        </p:nvGrpSpPr>
        <p:grpSpPr bwMode="auto">
          <a:xfrm>
            <a:off x="3616325" y="4308475"/>
            <a:ext cx="484188" cy="266700"/>
            <a:chOff x="4218" y="1392"/>
            <a:chExt cx="336" cy="288"/>
          </a:xfrm>
        </p:grpSpPr>
        <p:sp>
          <p:nvSpPr>
            <p:cNvPr id="26714" name="Line 26"/>
            <p:cNvSpPr>
              <a:spLocks noChangeShapeType="1"/>
            </p:cNvSpPr>
            <p:nvPr/>
          </p:nvSpPr>
          <p:spPr bwMode="auto">
            <a:xfrm>
              <a:off x="4224" y="1392"/>
              <a:ext cx="0" cy="288"/>
            </a:xfrm>
            <a:prstGeom prst="line">
              <a:avLst/>
            </a:prstGeom>
            <a:noFill/>
            <a:ln w="25400">
              <a:solidFill>
                <a:schemeClr val="tx1"/>
              </a:solidFill>
              <a:round/>
              <a:headEnd/>
              <a:tailEnd/>
            </a:ln>
          </p:spPr>
          <p:txBody>
            <a:bodyPr/>
            <a:lstStyle/>
            <a:p>
              <a:endParaRPr lang="en-US"/>
            </a:p>
          </p:txBody>
        </p:sp>
        <p:sp>
          <p:nvSpPr>
            <p:cNvPr id="26715" name="Line 27"/>
            <p:cNvSpPr>
              <a:spLocks noChangeShapeType="1"/>
            </p:cNvSpPr>
            <p:nvPr/>
          </p:nvSpPr>
          <p:spPr bwMode="auto">
            <a:xfrm>
              <a:off x="4218" y="1392"/>
              <a:ext cx="336" cy="0"/>
            </a:xfrm>
            <a:prstGeom prst="line">
              <a:avLst/>
            </a:prstGeom>
            <a:noFill/>
            <a:ln w="25400">
              <a:solidFill>
                <a:schemeClr val="tx1"/>
              </a:solidFill>
              <a:round/>
              <a:headEnd/>
              <a:tailEnd type="triangle" w="med" len="med"/>
            </a:ln>
          </p:spPr>
          <p:txBody>
            <a:bodyPr/>
            <a:lstStyle/>
            <a:p>
              <a:endParaRPr lang="en-US"/>
            </a:p>
          </p:txBody>
        </p:sp>
      </p:grpSp>
      <p:sp>
        <p:nvSpPr>
          <p:cNvPr id="26645" name="Line 28"/>
          <p:cNvSpPr>
            <a:spLocks noChangeShapeType="1"/>
          </p:cNvSpPr>
          <p:nvPr/>
        </p:nvSpPr>
        <p:spPr bwMode="auto">
          <a:xfrm flipV="1">
            <a:off x="3305175" y="4621213"/>
            <a:ext cx="1588" cy="331787"/>
          </a:xfrm>
          <a:prstGeom prst="line">
            <a:avLst/>
          </a:prstGeom>
          <a:noFill/>
          <a:ln w="25400">
            <a:solidFill>
              <a:srgbClr val="FF6600"/>
            </a:solidFill>
            <a:round/>
            <a:headEnd/>
            <a:tailEnd type="arrow" w="med" len="med"/>
          </a:ln>
        </p:spPr>
        <p:txBody>
          <a:bodyPr/>
          <a:lstStyle/>
          <a:p>
            <a:endParaRPr lang="en-US"/>
          </a:p>
        </p:txBody>
      </p:sp>
      <p:sp>
        <p:nvSpPr>
          <p:cNvPr id="26646" name="Line 29"/>
          <p:cNvSpPr>
            <a:spLocks noChangeShapeType="1"/>
          </p:cNvSpPr>
          <p:nvPr/>
        </p:nvSpPr>
        <p:spPr bwMode="auto">
          <a:xfrm>
            <a:off x="3305175" y="2865438"/>
            <a:ext cx="1588" cy="330200"/>
          </a:xfrm>
          <a:prstGeom prst="line">
            <a:avLst/>
          </a:prstGeom>
          <a:noFill/>
          <a:ln w="25400">
            <a:solidFill>
              <a:srgbClr val="CC99FF"/>
            </a:solidFill>
            <a:round/>
            <a:headEnd/>
            <a:tailEnd type="arrow" w="med" len="med"/>
          </a:ln>
        </p:spPr>
        <p:txBody>
          <a:bodyPr/>
          <a:lstStyle/>
          <a:p>
            <a:endParaRPr lang="en-US"/>
          </a:p>
        </p:txBody>
      </p:sp>
      <p:sp>
        <p:nvSpPr>
          <p:cNvPr id="26647" name="Line 30"/>
          <p:cNvSpPr>
            <a:spLocks noChangeShapeType="1"/>
          </p:cNvSpPr>
          <p:nvPr/>
        </p:nvSpPr>
        <p:spPr bwMode="auto">
          <a:xfrm flipH="1">
            <a:off x="4170363" y="4241800"/>
            <a:ext cx="1108075" cy="1588"/>
          </a:xfrm>
          <a:prstGeom prst="line">
            <a:avLst/>
          </a:prstGeom>
          <a:noFill/>
          <a:ln w="25400">
            <a:solidFill>
              <a:srgbClr val="FFCC00"/>
            </a:solidFill>
            <a:round/>
            <a:headEnd/>
            <a:tailEnd/>
          </a:ln>
        </p:spPr>
        <p:txBody>
          <a:bodyPr/>
          <a:lstStyle/>
          <a:p>
            <a:endParaRPr lang="en-US"/>
          </a:p>
        </p:txBody>
      </p:sp>
      <p:sp>
        <p:nvSpPr>
          <p:cNvPr id="26648" name="Line 31"/>
          <p:cNvSpPr>
            <a:spLocks noChangeShapeType="1"/>
          </p:cNvSpPr>
          <p:nvPr/>
        </p:nvSpPr>
        <p:spPr bwMode="auto">
          <a:xfrm flipH="1">
            <a:off x="3963988" y="3565525"/>
            <a:ext cx="1316037" cy="1588"/>
          </a:xfrm>
          <a:prstGeom prst="line">
            <a:avLst/>
          </a:prstGeom>
          <a:noFill/>
          <a:ln w="25400">
            <a:solidFill>
              <a:srgbClr val="00CCFF"/>
            </a:solidFill>
            <a:round/>
            <a:headEnd/>
            <a:tailEnd/>
          </a:ln>
        </p:spPr>
        <p:txBody>
          <a:bodyPr/>
          <a:lstStyle/>
          <a:p>
            <a:endParaRPr lang="en-US"/>
          </a:p>
        </p:txBody>
      </p:sp>
      <p:sp>
        <p:nvSpPr>
          <p:cNvPr id="26649" name="Line 32"/>
          <p:cNvSpPr>
            <a:spLocks noChangeShapeType="1"/>
          </p:cNvSpPr>
          <p:nvPr/>
        </p:nvSpPr>
        <p:spPr bwMode="auto">
          <a:xfrm flipH="1">
            <a:off x="3408363" y="2214563"/>
            <a:ext cx="3465512" cy="1587"/>
          </a:xfrm>
          <a:prstGeom prst="line">
            <a:avLst/>
          </a:prstGeom>
          <a:noFill/>
          <a:ln w="25400">
            <a:solidFill>
              <a:srgbClr val="CC99FF"/>
            </a:solidFill>
            <a:round/>
            <a:headEnd/>
            <a:tailEnd/>
          </a:ln>
        </p:spPr>
        <p:txBody>
          <a:bodyPr/>
          <a:lstStyle/>
          <a:p>
            <a:endParaRPr lang="en-US"/>
          </a:p>
        </p:txBody>
      </p:sp>
      <p:sp>
        <p:nvSpPr>
          <p:cNvPr id="26650" name="Line 33"/>
          <p:cNvSpPr>
            <a:spLocks noChangeShapeType="1"/>
          </p:cNvSpPr>
          <p:nvPr/>
        </p:nvSpPr>
        <p:spPr bwMode="auto">
          <a:xfrm flipV="1">
            <a:off x="6864350" y="2214563"/>
            <a:ext cx="1588" cy="865187"/>
          </a:xfrm>
          <a:prstGeom prst="line">
            <a:avLst/>
          </a:prstGeom>
          <a:noFill/>
          <a:ln w="25400">
            <a:solidFill>
              <a:srgbClr val="CC99FF"/>
            </a:solidFill>
            <a:round/>
            <a:headEnd/>
            <a:tailEnd/>
          </a:ln>
        </p:spPr>
        <p:txBody>
          <a:bodyPr/>
          <a:lstStyle/>
          <a:p>
            <a:endParaRPr lang="en-US"/>
          </a:p>
        </p:txBody>
      </p:sp>
      <p:sp>
        <p:nvSpPr>
          <p:cNvPr id="26651" name="Line 34"/>
          <p:cNvSpPr>
            <a:spLocks noChangeShapeType="1"/>
          </p:cNvSpPr>
          <p:nvPr/>
        </p:nvSpPr>
        <p:spPr bwMode="auto">
          <a:xfrm flipV="1">
            <a:off x="1824038" y="2214563"/>
            <a:ext cx="1587" cy="1325562"/>
          </a:xfrm>
          <a:prstGeom prst="line">
            <a:avLst/>
          </a:prstGeom>
          <a:noFill/>
          <a:ln w="25400">
            <a:solidFill>
              <a:srgbClr val="C95B92"/>
            </a:solidFill>
            <a:round/>
            <a:headEnd/>
            <a:tailEnd/>
          </a:ln>
        </p:spPr>
        <p:txBody>
          <a:bodyPr/>
          <a:lstStyle/>
          <a:p>
            <a:endParaRPr lang="en-US"/>
          </a:p>
        </p:txBody>
      </p:sp>
      <p:sp>
        <p:nvSpPr>
          <p:cNvPr id="26652" name="Line 35"/>
          <p:cNvSpPr>
            <a:spLocks noChangeShapeType="1"/>
          </p:cNvSpPr>
          <p:nvPr/>
        </p:nvSpPr>
        <p:spPr bwMode="auto">
          <a:xfrm flipH="1">
            <a:off x="1816100" y="2214563"/>
            <a:ext cx="1387475" cy="1587"/>
          </a:xfrm>
          <a:prstGeom prst="line">
            <a:avLst/>
          </a:prstGeom>
          <a:noFill/>
          <a:ln w="25400">
            <a:solidFill>
              <a:srgbClr val="C95B92"/>
            </a:solidFill>
            <a:round/>
            <a:headEnd/>
            <a:tailEnd/>
          </a:ln>
        </p:spPr>
        <p:txBody>
          <a:bodyPr/>
          <a:lstStyle/>
          <a:p>
            <a:endParaRPr lang="en-US"/>
          </a:p>
        </p:txBody>
      </p:sp>
      <p:sp>
        <p:nvSpPr>
          <p:cNvPr id="26653" name="Line 36"/>
          <p:cNvSpPr>
            <a:spLocks noChangeShapeType="1"/>
          </p:cNvSpPr>
          <p:nvPr/>
        </p:nvSpPr>
        <p:spPr bwMode="auto">
          <a:xfrm flipV="1">
            <a:off x="3192463" y="2214563"/>
            <a:ext cx="1587" cy="203200"/>
          </a:xfrm>
          <a:prstGeom prst="line">
            <a:avLst/>
          </a:prstGeom>
          <a:noFill/>
          <a:ln w="25400">
            <a:solidFill>
              <a:srgbClr val="C95B92"/>
            </a:solidFill>
            <a:round/>
            <a:headEnd/>
            <a:tailEnd/>
          </a:ln>
        </p:spPr>
        <p:txBody>
          <a:bodyPr/>
          <a:lstStyle/>
          <a:p>
            <a:endParaRPr lang="en-US"/>
          </a:p>
        </p:txBody>
      </p:sp>
      <p:sp>
        <p:nvSpPr>
          <p:cNvPr id="26654" name="Line 37"/>
          <p:cNvSpPr>
            <a:spLocks noChangeShapeType="1"/>
          </p:cNvSpPr>
          <p:nvPr/>
        </p:nvSpPr>
        <p:spPr bwMode="auto">
          <a:xfrm flipV="1">
            <a:off x="6872288" y="3768725"/>
            <a:ext cx="1587" cy="654050"/>
          </a:xfrm>
          <a:prstGeom prst="line">
            <a:avLst/>
          </a:prstGeom>
          <a:noFill/>
          <a:ln w="25400">
            <a:solidFill>
              <a:srgbClr val="00CCFF"/>
            </a:solidFill>
            <a:round/>
            <a:headEnd/>
            <a:tailEnd/>
          </a:ln>
        </p:spPr>
        <p:txBody>
          <a:bodyPr/>
          <a:lstStyle/>
          <a:p>
            <a:endParaRPr lang="en-US"/>
          </a:p>
        </p:txBody>
      </p:sp>
      <p:sp>
        <p:nvSpPr>
          <p:cNvPr id="26655" name="Line 38"/>
          <p:cNvSpPr>
            <a:spLocks noChangeShapeType="1"/>
          </p:cNvSpPr>
          <p:nvPr/>
        </p:nvSpPr>
        <p:spPr bwMode="auto">
          <a:xfrm flipV="1">
            <a:off x="1816100" y="3835400"/>
            <a:ext cx="1588" cy="1720850"/>
          </a:xfrm>
          <a:prstGeom prst="line">
            <a:avLst/>
          </a:prstGeom>
          <a:noFill/>
          <a:ln w="25400">
            <a:solidFill>
              <a:srgbClr val="C95B92"/>
            </a:solidFill>
            <a:round/>
            <a:headEnd/>
            <a:tailEnd/>
          </a:ln>
        </p:spPr>
        <p:txBody>
          <a:bodyPr/>
          <a:lstStyle/>
          <a:p>
            <a:endParaRPr lang="en-US"/>
          </a:p>
        </p:txBody>
      </p:sp>
      <p:sp>
        <p:nvSpPr>
          <p:cNvPr id="26656" name="Line 39"/>
          <p:cNvSpPr>
            <a:spLocks noChangeShapeType="1"/>
          </p:cNvSpPr>
          <p:nvPr/>
        </p:nvSpPr>
        <p:spPr bwMode="auto">
          <a:xfrm flipV="1">
            <a:off x="3201988" y="5389563"/>
            <a:ext cx="1587" cy="201612"/>
          </a:xfrm>
          <a:prstGeom prst="line">
            <a:avLst/>
          </a:prstGeom>
          <a:noFill/>
          <a:ln w="25400">
            <a:solidFill>
              <a:srgbClr val="C95B92"/>
            </a:solidFill>
            <a:round/>
            <a:headEnd/>
            <a:tailEnd/>
          </a:ln>
        </p:spPr>
        <p:txBody>
          <a:bodyPr/>
          <a:lstStyle/>
          <a:p>
            <a:endParaRPr lang="en-US"/>
          </a:p>
        </p:txBody>
      </p:sp>
      <p:sp>
        <p:nvSpPr>
          <p:cNvPr id="26657" name="Line 40"/>
          <p:cNvSpPr>
            <a:spLocks noChangeShapeType="1"/>
          </p:cNvSpPr>
          <p:nvPr/>
        </p:nvSpPr>
        <p:spPr bwMode="auto">
          <a:xfrm flipV="1">
            <a:off x="3408363" y="5389563"/>
            <a:ext cx="1587" cy="201612"/>
          </a:xfrm>
          <a:prstGeom prst="line">
            <a:avLst/>
          </a:prstGeom>
          <a:noFill/>
          <a:ln w="25400">
            <a:solidFill>
              <a:srgbClr val="FF6600"/>
            </a:solidFill>
            <a:round/>
            <a:headEnd/>
            <a:tailEnd/>
          </a:ln>
        </p:spPr>
        <p:txBody>
          <a:bodyPr/>
          <a:lstStyle/>
          <a:p>
            <a:endParaRPr lang="en-US"/>
          </a:p>
        </p:txBody>
      </p:sp>
      <p:sp>
        <p:nvSpPr>
          <p:cNvPr id="26658" name="AutoShape 41"/>
          <p:cNvSpPr>
            <a:spLocks noChangeArrowheads="1"/>
          </p:cNvSpPr>
          <p:nvPr/>
        </p:nvSpPr>
        <p:spPr bwMode="auto">
          <a:xfrm>
            <a:off x="5764213" y="3025775"/>
            <a:ext cx="692150" cy="395288"/>
          </a:xfrm>
          <a:prstGeom prst="rightArrow">
            <a:avLst>
              <a:gd name="adj1" fmla="val 50000"/>
              <a:gd name="adj2" fmla="val 43775"/>
            </a:avLst>
          </a:prstGeom>
          <a:solidFill>
            <a:srgbClr val="00FF00"/>
          </a:solidFill>
          <a:ln w="25400">
            <a:solidFill>
              <a:schemeClr val="tx1"/>
            </a:solidFill>
            <a:miter lim="800000"/>
            <a:headEnd/>
            <a:tailEnd/>
          </a:ln>
        </p:spPr>
        <p:txBody>
          <a:bodyPr wrap="none" anchor="ctr"/>
          <a:lstStyle/>
          <a:p>
            <a:endParaRPr lang="en-US"/>
          </a:p>
        </p:txBody>
      </p:sp>
      <p:sp>
        <p:nvSpPr>
          <p:cNvPr id="26659" name="Text Box 42"/>
          <p:cNvSpPr txBox="1">
            <a:spLocks noChangeArrowheads="1"/>
          </p:cNvSpPr>
          <p:nvPr/>
        </p:nvSpPr>
        <p:spPr bwMode="auto">
          <a:xfrm>
            <a:off x="5851525" y="3086100"/>
            <a:ext cx="557213" cy="274638"/>
          </a:xfrm>
          <a:prstGeom prst="rect">
            <a:avLst/>
          </a:prstGeom>
          <a:noFill/>
          <a:ln w="9525">
            <a:noFill/>
            <a:miter lim="800000"/>
            <a:headEnd/>
            <a:tailEnd/>
          </a:ln>
        </p:spPr>
        <p:txBody>
          <a:bodyPr>
            <a:spAutoFit/>
          </a:bodyPr>
          <a:lstStyle/>
          <a:p>
            <a:pPr>
              <a:spcBef>
                <a:spcPct val="50000"/>
              </a:spcBef>
            </a:pPr>
            <a:r>
              <a:rPr lang="en-US" sz="1200" b="1" i="1"/>
              <a:t>gfp</a:t>
            </a:r>
          </a:p>
        </p:txBody>
      </p:sp>
      <p:sp>
        <p:nvSpPr>
          <p:cNvPr id="26660" name="Text Box 43"/>
          <p:cNvSpPr txBox="1">
            <a:spLocks noChangeArrowheads="1"/>
          </p:cNvSpPr>
          <p:nvPr/>
        </p:nvSpPr>
        <p:spPr bwMode="auto">
          <a:xfrm>
            <a:off x="4448175" y="3567113"/>
            <a:ext cx="622300" cy="274637"/>
          </a:xfrm>
          <a:prstGeom prst="rect">
            <a:avLst/>
          </a:prstGeom>
          <a:noFill/>
          <a:ln w="9525">
            <a:noFill/>
            <a:miter lim="800000"/>
            <a:headEnd/>
            <a:tailEnd/>
          </a:ln>
        </p:spPr>
        <p:txBody>
          <a:bodyPr>
            <a:spAutoFit/>
          </a:bodyPr>
          <a:lstStyle/>
          <a:p>
            <a:pPr>
              <a:spcBef>
                <a:spcPct val="50000"/>
              </a:spcBef>
            </a:pPr>
            <a:r>
              <a:rPr lang="en-US" sz="1200" b="1"/>
              <a:t>LacI</a:t>
            </a:r>
          </a:p>
        </p:txBody>
      </p:sp>
      <p:sp>
        <p:nvSpPr>
          <p:cNvPr id="26661" name="Text Box 44"/>
          <p:cNvSpPr txBox="1">
            <a:spLocks noChangeArrowheads="1"/>
          </p:cNvSpPr>
          <p:nvPr/>
        </p:nvSpPr>
        <p:spPr bwMode="auto">
          <a:xfrm>
            <a:off x="3824288" y="3086100"/>
            <a:ext cx="622300" cy="290513"/>
          </a:xfrm>
          <a:prstGeom prst="rect">
            <a:avLst/>
          </a:prstGeom>
          <a:noFill/>
          <a:ln w="9525">
            <a:noFill/>
            <a:miter lim="800000"/>
            <a:headEnd/>
            <a:tailEnd/>
          </a:ln>
        </p:spPr>
        <p:txBody>
          <a:bodyPr>
            <a:spAutoFit/>
          </a:bodyPr>
          <a:lstStyle/>
          <a:p>
            <a:pPr>
              <a:spcBef>
                <a:spcPct val="50000"/>
              </a:spcBef>
            </a:pPr>
            <a:r>
              <a:rPr lang="en-US" sz="1300" b="1" i="1"/>
              <a:t>lacl</a:t>
            </a:r>
          </a:p>
        </p:txBody>
      </p:sp>
      <p:sp>
        <p:nvSpPr>
          <p:cNvPr id="26662" name="Text Box 45"/>
          <p:cNvSpPr txBox="1">
            <a:spLocks noChangeArrowheads="1"/>
          </p:cNvSpPr>
          <p:nvPr/>
        </p:nvSpPr>
        <p:spPr bwMode="auto">
          <a:xfrm>
            <a:off x="7494588" y="3086100"/>
            <a:ext cx="623887" cy="274638"/>
          </a:xfrm>
          <a:prstGeom prst="rect">
            <a:avLst/>
          </a:prstGeom>
          <a:noFill/>
          <a:ln w="9525">
            <a:noFill/>
            <a:miter lim="800000"/>
            <a:headEnd/>
            <a:tailEnd/>
          </a:ln>
        </p:spPr>
        <p:txBody>
          <a:bodyPr>
            <a:spAutoFit/>
          </a:bodyPr>
          <a:lstStyle/>
          <a:p>
            <a:pPr>
              <a:spcBef>
                <a:spcPct val="50000"/>
              </a:spcBef>
            </a:pPr>
            <a:r>
              <a:rPr lang="en-US" sz="1200" b="1" i="1"/>
              <a:t>cI</a:t>
            </a:r>
            <a:endParaRPr lang="el-GR" sz="1200" b="1" i="1"/>
          </a:p>
        </p:txBody>
      </p:sp>
      <p:sp>
        <p:nvSpPr>
          <p:cNvPr id="26663" name="Text Box 46"/>
          <p:cNvSpPr txBox="1">
            <a:spLocks noChangeArrowheads="1"/>
          </p:cNvSpPr>
          <p:nvPr/>
        </p:nvSpPr>
        <p:spPr bwMode="auto">
          <a:xfrm>
            <a:off x="3903663" y="4433888"/>
            <a:ext cx="619125" cy="290512"/>
          </a:xfrm>
          <a:prstGeom prst="rect">
            <a:avLst/>
          </a:prstGeom>
          <a:noFill/>
          <a:ln w="9525">
            <a:noFill/>
            <a:miter lim="800000"/>
            <a:headEnd/>
            <a:tailEnd/>
          </a:ln>
        </p:spPr>
        <p:txBody>
          <a:bodyPr>
            <a:spAutoFit/>
          </a:bodyPr>
          <a:lstStyle/>
          <a:p>
            <a:pPr>
              <a:spcBef>
                <a:spcPct val="50000"/>
              </a:spcBef>
            </a:pPr>
            <a:r>
              <a:rPr lang="en-US" sz="1300" b="1" i="1"/>
              <a:t>cl</a:t>
            </a:r>
            <a:endParaRPr lang="el-GR" sz="1300" b="1" i="1"/>
          </a:p>
        </p:txBody>
      </p:sp>
      <p:sp>
        <p:nvSpPr>
          <p:cNvPr id="26664" name="Text Box 47"/>
          <p:cNvSpPr txBox="1">
            <a:spLocks noChangeArrowheads="1"/>
          </p:cNvSpPr>
          <p:nvPr/>
        </p:nvSpPr>
        <p:spPr bwMode="auto">
          <a:xfrm>
            <a:off x="4524375" y="3987800"/>
            <a:ext cx="623888" cy="274638"/>
          </a:xfrm>
          <a:prstGeom prst="rect">
            <a:avLst/>
          </a:prstGeom>
          <a:noFill/>
          <a:ln w="9525">
            <a:noFill/>
            <a:miter lim="800000"/>
            <a:headEnd/>
            <a:tailEnd/>
          </a:ln>
        </p:spPr>
        <p:txBody>
          <a:bodyPr>
            <a:spAutoFit/>
          </a:bodyPr>
          <a:lstStyle/>
          <a:p>
            <a:pPr>
              <a:spcBef>
                <a:spcPct val="50000"/>
              </a:spcBef>
            </a:pPr>
            <a:r>
              <a:rPr lang="en-US" sz="1200" b="1"/>
              <a:t>cl</a:t>
            </a:r>
            <a:endParaRPr lang="el-GR" sz="1200" b="1"/>
          </a:p>
        </p:txBody>
      </p:sp>
      <p:sp>
        <p:nvSpPr>
          <p:cNvPr id="26665" name="Text Box 48"/>
          <p:cNvSpPr txBox="1">
            <a:spLocks noChangeArrowheads="1"/>
          </p:cNvSpPr>
          <p:nvPr/>
        </p:nvSpPr>
        <p:spPr bwMode="auto">
          <a:xfrm>
            <a:off x="638175" y="3768725"/>
            <a:ext cx="622300" cy="274638"/>
          </a:xfrm>
          <a:prstGeom prst="rect">
            <a:avLst/>
          </a:prstGeom>
          <a:noFill/>
          <a:ln w="9525">
            <a:noFill/>
            <a:miter lim="800000"/>
            <a:headEnd/>
            <a:tailEnd/>
          </a:ln>
        </p:spPr>
        <p:txBody>
          <a:bodyPr>
            <a:spAutoFit/>
          </a:bodyPr>
          <a:lstStyle/>
          <a:p>
            <a:pPr>
              <a:spcBef>
                <a:spcPct val="50000"/>
              </a:spcBef>
            </a:pPr>
            <a:r>
              <a:rPr lang="en-US" sz="1200" b="1"/>
              <a:t>araBp</a:t>
            </a:r>
          </a:p>
        </p:txBody>
      </p:sp>
      <p:sp>
        <p:nvSpPr>
          <p:cNvPr id="26666" name="Line 49"/>
          <p:cNvSpPr>
            <a:spLocks noChangeShapeType="1"/>
          </p:cNvSpPr>
          <p:nvPr/>
        </p:nvSpPr>
        <p:spPr bwMode="auto">
          <a:xfrm>
            <a:off x="915988" y="3295650"/>
            <a:ext cx="1587" cy="331788"/>
          </a:xfrm>
          <a:prstGeom prst="line">
            <a:avLst/>
          </a:prstGeom>
          <a:noFill/>
          <a:ln w="25400">
            <a:solidFill>
              <a:srgbClr val="969696"/>
            </a:solidFill>
            <a:round/>
            <a:headEnd/>
            <a:tailEnd type="arrow" w="med" len="med"/>
          </a:ln>
        </p:spPr>
        <p:txBody>
          <a:bodyPr/>
          <a:lstStyle/>
          <a:p>
            <a:endParaRPr lang="en-US"/>
          </a:p>
        </p:txBody>
      </p:sp>
      <p:sp>
        <p:nvSpPr>
          <p:cNvPr id="26667" name="Text Box 50"/>
          <p:cNvSpPr txBox="1">
            <a:spLocks noChangeArrowheads="1"/>
          </p:cNvSpPr>
          <p:nvPr/>
        </p:nvSpPr>
        <p:spPr bwMode="auto">
          <a:xfrm>
            <a:off x="706438" y="3027363"/>
            <a:ext cx="622300" cy="274637"/>
          </a:xfrm>
          <a:prstGeom prst="rect">
            <a:avLst/>
          </a:prstGeom>
          <a:noFill/>
          <a:ln w="9525">
            <a:noFill/>
            <a:miter lim="800000"/>
            <a:headEnd/>
            <a:tailEnd/>
          </a:ln>
        </p:spPr>
        <p:txBody>
          <a:bodyPr>
            <a:spAutoFit/>
          </a:bodyPr>
          <a:lstStyle/>
          <a:p>
            <a:pPr>
              <a:spcBef>
                <a:spcPct val="50000"/>
              </a:spcBef>
            </a:pPr>
            <a:r>
              <a:rPr lang="en-US" sz="1200" b="1"/>
              <a:t>araB</a:t>
            </a:r>
          </a:p>
        </p:txBody>
      </p:sp>
      <p:sp>
        <p:nvSpPr>
          <p:cNvPr id="26668" name="Text Box 51"/>
          <p:cNvSpPr txBox="1">
            <a:spLocks noChangeArrowheads="1"/>
          </p:cNvSpPr>
          <p:nvPr/>
        </p:nvSpPr>
        <p:spPr bwMode="auto">
          <a:xfrm>
            <a:off x="1458913" y="3559175"/>
            <a:ext cx="625475" cy="290513"/>
          </a:xfrm>
          <a:prstGeom prst="rect">
            <a:avLst/>
          </a:prstGeom>
          <a:noFill/>
          <a:ln w="9525">
            <a:noFill/>
            <a:miter lim="800000"/>
            <a:headEnd/>
            <a:tailEnd/>
          </a:ln>
        </p:spPr>
        <p:txBody>
          <a:bodyPr>
            <a:spAutoFit/>
          </a:bodyPr>
          <a:lstStyle/>
          <a:p>
            <a:pPr>
              <a:spcBef>
                <a:spcPct val="50000"/>
              </a:spcBef>
            </a:pPr>
            <a:r>
              <a:rPr lang="en-US" sz="1300" b="1" i="1"/>
              <a:t>rpoN</a:t>
            </a:r>
          </a:p>
        </p:txBody>
      </p:sp>
      <p:sp>
        <p:nvSpPr>
          <p:cNvPr id="26669" name="Text Box 52"/>
          <p:cNvSpPr txBox="1">
            <a:spLocks noChangeArrowheads="1"/>
          </p:cNvSpPr>
          <p:nvPr/>
        </p:nvSpPr>
        <p:spPr bwMode="auto">
          <a:xfrm>
            <a:off x="6654800" y="3086100"/>
            <a:ext cx="623888" cy="274638"/>
          </a:xfrm>
          <a:prstGeom prst="rect">
            <a:avLst/>
          </a:prstGeom>
          <a:noFill/>
          <a:ln w="9525">
            <a:noFill/>
            <a:miter lim="800000"/>
            <a:headEnd/>
            <a:tailEnd/>
          </a:ln>
        </p:spPr>
        <p:txBody>
          <a:bodyPr>
            <a:spAutoFit/>
          </a:bodyPr>
          <a:lstStyle/>
          <a:p>
            <a:pPr>
              <a:spcBef>
                <a:spcPct val="50000"/>
              </a:spcBef>
            </a:pPr>
            <a:r>
              <a:rPr lang="en-US" sz="1200" b="1" i="1"/>
              <a:t>glnG</a:t>
            </a:r>
          </a:p>
        </p:txBody>
      </p:sp>
      <p:sp>
        <p:nvSpPr>
          <p:cNvPr id="26670" name="Text Box 53"/>
          <p:cNvSpPr txBox="1">
            <a:spLocks noChangeArrowheads="1"/>
          </p:cNvSpPr>
          <p:nvPr/>
        </p:nvSpPr>
        <p:spPr bwMode="auto">
          <a:xfrm>
            <a:off x="2160588" y="1957388"/>
            <a:ext cx="623887" cy="274637"/>
          </a:xfrm>
          <a:prstGeom prst="rect">
            <a:avLst/>
          </a:prstGeom>
          <a:noFill/>
          <a:ln w="9525">
            <a:noFill/>
            <a:miter lim="800000"/>
            <a:headEnd/>
            <a:tailEnd/>
          </a:ln>
        </p:spPr>
        <p:txBody>
          <a:bodyPr>
            <a:spAutoFit/>
          </a:bodyPr>
          <a:lstStyle/>
          <a:p>
            <a:pPr>
              <a:spcBef>
                <a:spcPct val="50000"/>
              </a:spcBef>
            </a:pPr>
            <a:r>
              <a:rPr lang="el-GR" sz="1200" b="1"/>
              <a:t>σ</a:t>
            </a:r>
            <a:r>
              <a:rPr lang="en-US" sz="1200" b="1"/>
              <a:t>54</a:t>
            </a:r>
            <a:endParaRPr lang="el-GR" sz="1200" b="1"/>
          </a:p>
        </p:txBody>
      </p:sp>
      <p:sp>
        <p:nvSpPr>
          <p:cNvPr id="26671" name="Text Box 54"/>
          <p:cNvSpPr txBox="1">
            <a:spLocks noChangeArrowheads="1"/>
          </p:cNvSpPr>
          <p:nvPr/>
        </p:nvSpPr>
        <p:spPr bwMode="auto">
          <a:xfrm>
            <a:off x="4586288" y="1944688"/>
            <a:ext cx="623887" cy="274637"/>
          </a:xfrm>
          <a:prstGeom prst="rect">
            <a:avLst/>
          </a:prstGeom>
          <a:noFill/>
          <a:ln w="9525">
            <a:noFill/>
            <a:miter lim="800000"/>
            <a:headEnd/>
            <a:tailEnd/>
          </a:ln>
        </p:spPr>
        <p:txBody>
          <a:bodyPr>
            <a:spAutoFit/>
          </a:bodyPr>
          <a:lstStyle/>
          <a:p>
            <a:pPr>
              <a:spcBef>
                <a:spcPct val="50000"/>
              </a:spcBef>
            </a:pPr>
            <a:r>
              <a:rPr lang="en-US" sz="1200" b="1"/>
              <a:t>NR1</a:t>
            </a:r>
          </a:p>
        </p:txBody>
      </p:sp>
      <p:sp>
        <p:nvSpPr>
          <p:cNvPr id="26672" name="Text Box 55"/>
          <p:cNvSpPr txBox="1">
            <a:spLocks noChangeArrowheads="1"/>
          </p:cNvSpPr>
          <p:nvPr/>
        </p:nvSpPr>
        <p:spPr bwMode="auto">
          <a:xfrm>
            <a:off x="4586288" y="5591175"/>
            <a:ext cx="623887" cy="274638"/>
          </a:xfrm>
          <a:prstGeom prst="rect">
            <a:avLst/>
          </a:prstGeom>
          <a:noFill/>
          <a:ln w="9525">
            <a:noFill/>
            <a:miter lim="800000"/>
            <a:headEnd/>
            <a:tailEnd/>
          </a:ln>
        </p:spPr>
        <p:txBody>
          <a:bodyPr>
            <a:spAutoFit/>
          </a:bodyPr>
          <a:lstStyle/>
          <a:p>
            <a:pPr>
              <a:spcBef>
                <a:spcPct val="50000"/>
              </a:spcBef>
            </a:pPr>
            <a:r>
              <a:rPr lang="en-US" sz="1200" b="1"/>
              <a:t>nifA</a:t>
            </a:r>
          </a:p>
        </p:txBody>
      </p:sp>
      <p:sp>
        <p:nvSpPr>
          <p:cNvPr id="26673" name="Text Box 56"/>
          <p:cNvSpPr txBox="1">
            <a:spLocks noChangeArrowheads="1"/>
          </p:cNvSpPr>
          <p:nvPr/>
        </p:nvSpPr>
        <p:spPr bwMode="auto">
          <a:xfrm>
            <a:off x="3054350" y="4325938"/>
            <a:ext cx="620713" cy="290512"/>
          </a:xfrm>
          <a:prstGeom prst="rect">
            <a:avLst/>
          </a:prstGeom>
          <a:noFill/>
          <a:ln w="9525">
            <a:noFill/>
            <a:miter lim="800000"/>
            <a:headEnd/>
            <a:tailEnd/>
          </a:ln>
        </p:spPr>
        <p:txBody>
          <a:bodyPr>
            <a:spAutoFit/>
          </a:bodyPr>
          <a:lstStyle/>
          <a:p>
            <a:pPr>
              <a:spcBef>
                <a:spcPct val="50000"/>
              </a:spcBef>
            </a:pPr>
            <a:r>
              <a:rPr lang="en-US" sz="1300" b="1"/>
              <a:t>nifHp</a:t>
            </a:r>
          </a:p>
        </p:txBody>
      </p:sp>
      <p:sp>
        <p:nvSpPr>
          <p:cNvPr id="26674" name="Text Box 57"/>
          <p:cNvSpPr txBox="1">
            <a:spLocks noChangeArrowheads="1"/>
          </p:cNvSpPr>
          <p:nvPr/>
        </p:nvSpPr>
        <p:spPr bwMode="auto">
          <a:xfrm>
            <a:off x="3038475" y="3252788"/>
            <a:ext cx="622300" cy="274637"/>
          </a:xfrm>
          <a:prstGeom prst="rect">
            <a:avLst/>
          </a:prstGeom>
          <a:noFill/>
          <a:ln w="9525">
            <a:noFill/>
            <a:miter lim="800000"/>
            <a:headEnd/>
            <a:tailEnd/>
          </a:ln>
        </p:spPr>
        <p:txBody>
          <a:bodyPr>
            <a:spAutoFit/>
          </a:bodyPr>
          <a:lstStyle/>
          <a:p>
            <a:pPr>
              <a:spcBef>
                <a:spcPct val="50000"/>
              </a:spcBef>
            </a:pPr>
            <a:r>
              <a:rPr lang="en-US" sz="1200" b="1"/>
              <a:t>glnKp</a:t>
            </a:r>
          </a:p>
        </p:txBody>
      </p:sp>
      <p:sp>
        <p:nvSpPr>
          <p:cNvPr id="26675" name="Line 58"/>
          <p:cNvSpPr>
            <a:spLocks noChangeShapeType="1"/>
          </p:cNvSpPr>
          <p:nvPr/>
        </p:nvSpPr>
        <p:spPr bwMode="auto">
          <a:xfrm flipV="1">
            <a:off x="3417888" y="2214563"/>
            <a:ext cx="1587" cy="203200"/>
          </a:xfrm>
          <a:prstGeom prst="line">
            <a:avLst/>
          </a:prstGeom>
          <a:noFill/>
          <a:ln w="25400">
            <a:solidFill>
              <a:srgbClr val="CC99FF"/>
            </a:solidFill>
            <a:round/>
            <a:headEnd/>
            <a:tailEnd/>
          </a:ln>
        </p:spPr>
        <p:txBody>
          <a:bodyPr/>
          <a:lstStyle/>
          <a:p>
            <a:endParaRPr lang="en-US"/>
          </a:p>
        </p:txBody>
      </p:sp>
      <p:sp>
        <p:nvSpPr>
          <p:cNvPr id="26676" name="Line 59"/>
          <p:cNvSpPr>
            <a:spLocks noChangeShapeType="1"/>
          </p:cNvSpPr>
          <p:nvPr/>
        </p:nvSpPr>
        <p:spPr bwMode="auto">
          <a:xfrm>
            <a:off x="4932363" y="4578350"/>
            <a:ext cx="3187700" cy="1588"/>
          </a:xfrm>
          <a:prstGeom prst="line">
            <a:avLst/>
          </a:prstGeom>
          <a:noFill/>
          <a:ln w="25400">
            <a:solidFill>
              <a:schemeClr val="tx1"/>
            </a:solidFill>
            <a:round/>
            <a:headEnd/>
            <a:tailEnd/>
          </a:ln>
        </p:spPr>
        <p:txBody>
          <a:bodyPr/>
          <a:lstStyle/>
          <a:p>
            <a:endParaRPr lang="en-US"/>
          </a:p>
        </p:txBody>
      </p:sp>
      <p:sp>
        <p:nvSpPr>
          <p:cNvPr id="26677" name="AutoShape 60"/>
          <p:cNvSpPr>
            <a:spLocks noChangeArrowheads="1"/>
          </p:cNvSpPr>
          <p:nvPr/>
        </p:nvSpPr>
        <p:spPr bwMode="auto">
          <a:xfrm>
            <a:off x="6596063" y="4376738"/>
            <a:ext cx="692150" cy="395287"/>
          </a:xfrm>
          <a:prstGeom prst="rightArrow">
            <a:avLst>
              <a:gd name="adj1" fmla="val 50000"/>
              <a:gd name="adj2" fmla="val 43775"/>
            </a:avLst>
          </a:prstGeom>
          <a:solidFill>
            <a:srgbClr val="00CCFF"/>
          </a:solidFill>
          <a:ln w="25400">
            <a:solidFill>
              <a:schemeClr val="tx1"/>
            </a:solidFill>
            <a:miter lim="800000"/>
            <a:headEnd/>
            <a:tailEnd/>
          </a:ln>
        </p:spPr>
        <p:txBody>
          <a:bodyPr wrap="none" anchor="ctr"/>
          <a:lstStyle/>
          <a:p>
            <a:endParaRPr lang="en-US"/>
          </a:p>
        </p:txBody>
      </p:sp>
      <p:grpSp>
        <p:nvGrpSpPr>
          <p:cNvPr id="7" name="Group 61"/>
          <p:cNvGrpSpPr>
            <a:grpSpLocks/>
          </p:cNvGrpSpPr>
          <p:nvPr/>
        </p:nvGrpSpPr>
        <p:grpSpPr bwMode="auto">
          <a:xfrm>
            <a:off x="5556250" y="4308475"/>
            <a:ext cx="484188" cy="266700"/>
            <a:chOff x="4218" y="1392"/>
            <a:chExt cx="336" cy="288"/>
          </a:xfrm>
        </p:grpSpPr>
        <p:sp>
          <p:nvSpPr>
            <p:cNvPr id="26712" name="Line 62"/>
            <p:cNvSpPr>
              <a:spLocks noChangeShapeType="1"/>
            </p:cNvSpPr>
            <p:nvPr/>
          </p:nvSpPr>
          <p:spPr bwMode="auto">
            <a:xfrm>
              <a:off x="4224" y="1392"/>
              <a:ext cx="0" cy="288"/>
            </a:xfrm>
            <a:prstGeom prst="line">
              <a:avLst/>
            </a:prstGeom>
            <a:noFill/>
            <a:ln w="25400">
              <a:solidFill>
                <a:schemeClr val="tx1"/>
              </a:solidFill>
              <a:round/>
              <a:headEnd/>
              <a:tailEnd/>
            </a:ln>
          </p:spPr>
          <p:txBody>
            <a:bodyPr/>
            <a:lstStyle/>
            <a:p>
              <a:endParaRPr lang="en-US"/>
            </a:p>
          </p:txBody>
        </p:sp>
        <p:sp>
          <p:nvSpPr>
            <p:cNvPr id="26713" name="Line 63"/>
            <p:cNvSpPr>
              <a:spLocks noChangeShapeType="1"/>
            </p:cNvSpPr>
            <p:nvPr/>
          </p:nvSpPr>
          <p:spPr bwMode="auto">
            <a:xfrm>
              <a:off x="4218" y="1392"/>
              <a:ext cx="336" cy="0"/>
            </a:xfrm>
            <a:prstGeom prst="line">
              <a:avLst/>
            </a:prstGeom>
            <a:noFill/>
            <a:ln w="25400">
              <a:solidFill>
                <a:schemeClr val="tx1"/>
              </a:solidFill>
              <a:round/>
              <a:headEnd/>
              <a:tailEnd type="triangle" w="med" len="med"/>
            </a:ln>
          </p:spPr>
          <p:txBody>
            <a:bodyPr/>
            <a:lstStyle/>
            <a:p>
              <a:endParaRPr lang="en-US"/>
            </a:p>
          </p:txBody>
        </p:sp>
      </p:grpSp>
      <p:sp>
        <p:nvSpPr>
          <p:cNvPr id="26679" name="AutoShape 64"/>
          <p:cNvSpPr>
            <a:spLocks noChangeArrowheads="1"/>
          </p:cNvSpPr>
          <p:nvPr/>
        </p:nvSpPr>
        <p:spPr bwMode="auto">
          <a:xfrm>
            <a:off x="5834063" y="4376738"/>
            <a:ext cx="692150" cy="395287"/>
          </a:xfrm>
          <a:prstGeom prst="rightArrow">
            <a:avLst>
              <a:gd name="adj1" fmla="val 50000"/>
              <a:gd name="adj2" fmla="val 43775"/>
            </a:avLst>
          </a:prstGeom>
          <a:solidFill>
            <a:srgbClr val="FF6600"/>
          </a:solidFill>
          <a:ln w="25400">
            <a:solidFill>
              <a:schemeClr val="tx1"/>
            </a:solidFill>
            <a:miter lim="800000"/>
            <a:headEnd/>
            <a:tailEnd/>
          </a:ln>
        </p:spPr>
        <p:txBody>
          <a:bodyPr wrap="none" anchor="ctr"/>
          <a:lstStyle/>
          <a:p>
            <a:endParaRPr lang="en-US"/>
          </a:p>
        </p:txBody>
      </p:sp>
      <p:sp>
        <p:nvSpPr>
          <p:cNvPr id="26680" name="AutoShape 65"/>
          <p:cNvSpPr>
            <a:spLocks noChangeArrowheads="1"/>
          </p:cNvSpPr>
          <p:nvPr/>
        </p:nvSpPr>
        <p:spPr bwMode="auto">
          <a:xfrm>
            <a:off x="7358063" y="4376738"/>
            <a:ext cx="692150" cy="395287"/>
          </a:xfrm>
          <a:prstGeom prst="rightArrow">
            <a:avLst>
              <a:gd name="adj1" fmla="val 50000"/>
              <a:gd name="adj2" fmla="val 43775"/>
            </a:avLst>
          </a:prstGeom>
          <a:solidFill>
            <a:srgbClr val="FF0000"/>
          </a:solidFill>
          <a:ln w="25400">
            <a:solidFill>
              <a:schemeClr val="tx1"/>
            </a:solidFill>
            <a:miter lim="800000"/>
            <a:headEnd/>
            <a:tailEnd/>
          </a:ln>
        </p:spPr>
        <p:txBody>
          <a:bodyPr wrap="none" anchor="ctr"/>
          <a:lstStyle/>
          <a:p>
            <a:endParaRPr lang="en-US" sz="1200"/>
          </a:p>
        </p:txBody>
      </p:sp>
      <p:sp>
        <p:nvSpPr>
          <p:cNvPr id="26681" name="Text Box 66"/>
          <p:cNvSpPr txBox="1">
            <a:spLocks noChangeArrowheads="1"/>
          </p:cNvSpPr>
          <p:nvPr/>
        </p:nvSpPr>
        <p:spPr bwMode="auto">
          <a:xfrm>
            <a:off x="5091113" y="4576763"/>
            <a:ext cx="617537" cy="274637"/>
          </a:xfrm>
          <a:prstGeom prst="rect">
            <a:avLst/>
          </a:prstGeom>
          <a:noFill/>
          <a:ln w="9525">
            <a:noFill/>
            <a:miter lim="800000"/>
            <a:headEnd/>
            <a:tailEnd/>
          </a:ln>
        </p:spPr>
        <p:txBody>
          <a:bodyPr>
            <a:spAutoFit/>
          </a:bodyPr>
          <a:lstStyle/>
          <a:p>
            <a:pPr>
              <a:spcBef>
                <a:spcPct val="50000"/>
              </a:spcBef>
            </a:pPr>
            <a:r>
              <a:rPr lang="en-US" sz="1200" b="1"/>
              <a:t>cIp</a:t>
            </a:r>
            <a:endParaRPr lang="el-GR" sz="1200" b="1"/>
          </a:p>
        </p:txBody>
      </p:sp>
      <p:sp>
        <p:nvSpPr>
          <p:cNvPr id="26682" name="Text Box 67"/>
          <p:cNvSpPr txBox="1">
            <a:spLocks noChangeArrowheads="1"/>
          </p:cNvSpPr>
          <p:nvPr/>
        </p:nvSpPr>
        <p:spPr bwMode="auto">
          <a:xfrm>
            <a:off x="7462838" y="4441825"/>
            <a:ext cx="619125" cy="290513"/>
          </a:xfrm>
          <a:prstGeom prst="rect">
            <a:avLst/>
          </a:prstGeom>
          <a:noFill/>
          <a:ln w="9525">
            <a:noFill/>
            <a:miter lim="800000"/>
            <a:headEnd/>
            <a:tailEnd/>
          </a:ln>
        </p:spPr>
        <p:txBody>
          <a:bodyPr>
            <a:spAutoFit/>
          </a:bodyPr>
          <a:lstStyle/>
          <a:p>
            <a:pPr>
              <a:spcBef>
                <a:spcPct val="50000"/>
              </a:spcBef>
            </a:pPr>
            <a:r>
              <a:rPr lang="en-US" sz="1300" b="1" i="1"/>
              <a:t>rfp</a:t>
            </a:r>
          </a:p>
        </p:txBody>
      </p:sp>
      <p:sp>
        <p:nvSpPr>
          <p:cNvPr id="26683" name="Text Box 68"/>
          <p:cNvSpPr txBox="1">
            <a:spLocks noChangeArrowheads="1"/>
          </p:cNvSpPr>
          <p:nvPr/>
        </p:nvSpPr>
        <p:spPr bwMode="auto">
          <a:xfrm>
            <a:off x="6654800" y="4441825"/>
            <a:ext cx="623888" cy="274638"/>
          </a:xfrm>
          <a:prstGeom prst="rect">
            <a:avLst/>
          </a:prstGeom>
          <a:noFill/>
          <a:ln w="9525">
            <a:noFill/>
            <a:miter lim="800000"/>
            <a:headEnd/>
            <a:tailEnd/>
          </a:ln>
        </p:spPr>
        <p:txBody>
          <a:bodyPr>
            <a:spAutoFit/>
          </a:bodyPr>
          <a:lstStyle/>
          <a:p>
            <a:pPr>
              <a:spcBef>
                <a:spcPct val="50000"/>
              </a:spcBef>
            </a:pPr>
            <a:r>
              <a:rPr lang="en-US" sz="1200" b="1" i="1"/>
              <a:t>lacl</a:t>
            </a:r>
          </a:p>
        </p:txBody>
      </p:sp>
      <p:sp>
        <p:nvSpPr>
          <p:cNvPr id="26684" name="Text Box 69"/>
          <p:cNvSpPr txBox="1">
            <a:spLocks noChangeArrowheads="1"/>
          </p:cNvSpPr>
          <p:nvPr/>
        </p:nvSpPr>
        <p:spPr bwMode="auto">
          <a:xfrm>
            <a:off x="5902325" y="4441825"/>
            <a:ext cx="623888" cy="274638"/>
          </a:xfrm>
          <a:prstGeom prst="rect">
            <a:avLst/>
          </a:prstGeom>
          <a:noFill/>
          <a:ln w="9525">
            <a:noFill/>
            <a:miter lim="800000"/>
            <a:headEnd/>
            <a:tailEnd/>
          </a:ln>
        </p:spPr>
        <p:txBody>
          <a:bodyPr>
            <a:spAutoFit/>
          </a:bodyPr>
          <a:lstStyle/>
          <a:p>
            <a:pPr>
              <a:spcBef>
                <a:spcPct val="50000"/>
              </a:spcBef>
            </a:pPr>
            <a:r>
              <a:rPr lang="en-US" sz="1200" b="1" i="1"/>
              <a:t>nifA</a:t>
            </a:r>
          </a:p>
        </p:txBody>
      </p:sp>
      <p:sp>
        <p:nvSpPr>
          <p:cNvPr id="26685" name="Line 70"/>
          <p:cNvSpPr>
            <a:spLocks noChangeShapeType="1"/>
          </p:cNvSpPr>
          <p:nvPr/>
        </p:nvSpPr>
        <p:spPr bwMode="auto">
          <a:xfrm flipH="1">
            <a:off x="3400425" y="5591175"/>
            <a:ext cx="2709863" cy="1588"/>
          </a:xfrm>
          <a:prstGeom prst="line">
            <a:avLst/>
          </a:prstGeom>
          <a:noFill/>
          <a:ln w="25400">
            <a:solidFill>
              <a:srgbClr val="FF6600"/>
            </a:solidFill>
            <a:round/>
            <a:headEnd/>
            <a:tailEnd/>
          </a:ln>
        </p:spPr>
        <p:txBody>
          <a:bodyPr/>
          <a:lstStyle/>
          <a:p>
            <a:endParaRPr lang="en-US"/>
          </a:p>
        </p:txBody>
      </p:sp>
      <p:sp>
        <p:nvSpPr>
          <p:cNvPr id="26686" name="Line 71"/>
          <p:cNvSpPr>
            <a:spLocks noChangeShapeType="1"/>
          </p:cNvSpPr>
          <p:nvPr/>
        </p:nvSpPr>
        <p:spPr bwMode="auto">
          <a:xfrm flipV="1">
            <a:off x="6102350" y="4713288"/>
            <a:ext cx="1588" cy="865187"/>
          </a:xfrm>
          <a:prstGeom prst="line">
            <a:avLst/>
          </a:prstGeom>
          <a:noFill/>
          <a:ln w="25400">
            <a:solidFill>
              <a:srgbClr val="FF6600"/>
            </a:solidFill>
            <a:round/>
            <a:headEnd/>
            <a:tailEnd/>
          </a:ln>
        </p:spPr>
        <p:txBody>
          <a:bodyPr/>
          <a:lstStyle/>
          <a:p>
            <a:endParaRPr lang="en-US"/>
          </a:p>
        </p:txBody>
      </p:sp>
      <p:sp>
        <p:nvSpPr>
          <p:cNvPr id="26687" name="Line 72"/>
          <p:cNvSpPr>
            <a:spLocks noChangeShapeType="1"/>
          </p:cNvSpPr>
          <p:nvPr/>
        </p:nvSpPr>
        <p:spPr bwMode="auto">
          <a:xfrm>
            <a:off x="3971925" y="3362325"/>
            <a:ext cx="1588" cy="203200"/>
          </a:xfrm>
          <a:prstGeom prst="line">
            <a:avLst/>
          </a:prstGeom>
          <a:noFill/>
          <a:ln w="25400">
            <a:solidFill>
              <a:srgbClr val="00CCFF"/>
            </a:solidFill>
            <a:round/>
            <a:headEnd/>
            <a:tailEnd/>
          </a:ln>
        </p:spPr>
        <p:txBody>
          <a:bodyPr/>
          <a:lstStyle/>
          <a:p>
            <a:endParaRPr lang="en-US"/>
          </a:p>
        </p:txBody>
      </p:sp>
      <p:sp>
        <p:nvSpPr>
          <p:cNvPr id="26688" name="Line 73"/>
          <p:cNvSpPr>
            <a:spLocks noChangeShapeType="1"/>
          </p:cNvSpPr>
          <p:nvPr/>
        </p:nvSpPr>
        <p:spPr bwMode="auto">
          <a:xfrm>
            <a:off x="5280025" y="3522663"/>
            <a:ext cx="1588" cy="268287"/>
          </a:xfrm>
          <a:prstGeom prst="line">
            <a:avLst/>
          </a:prstGeom>
          <a:noFill/>
          <a:ln w="25400">
            <a:solidFill>
              <a:srgbClr val="00CCFF"/>
            </a:solidFill>
            <a:round/>
            <a:headEnd/>
            <a:tailEnd/>
          </a:ln>
        </p:spPr>
        <p:txBody>
          <a:bodyPr/>
          <a:lstStyle/>
          <a:p>
            <a:endParaRPr lang="en-US"/>
          </a:p>
        </p:txBody>
      </p:sp>
      <p:sp>
        <p:nvSpPr>
          <p:cNvPr id="26689" name="Line 74"/>
          <p:cNvSpPr>
            <a:spLocks noChangeShapeType="1"/>
          </p:cNvSpPr>
          <p:nvPr/>
        </p:nvSpPr>
        <p:spPr bwMode="auto">
          <a:xfrm>
            <a:off x="4179888" y="4241800"/>
            <a:ext cx="1587" cy="201613"/>
          </a:xfrm>
          <a:prstGeom prst="line">
            <a:avLst/>
          </a:prstGeom>
          <a:noFill/>
          <a:ln w="25400">
            <a:solidFill>
              <a:srgbClr val="FFCC00"/>
            </a:solidFill>
            <a:round/>
            <a:headEnd/>
            <a:tailEnd/>
          </a:ln>
        </p:spPr>
        <p:txBody>
          <a:bodyPr/>
          <a:lstStyle/>
          <a:p>
            <a:endParaRPr lang="en-US"/>
          </a:p>
        </p:txBody>
      </p:sp>
      <p:sp>
        <p:nvSpPr>
          <p:cNvPr id="26690" name="Line 75"/>
          <p:cNvSpPr>
            <a:spLocks noChangeShapeType="1"/>
          </p:cNvSpPr>
          <p:nvPr/>
        </p:nvSpPr>
        <p:spPr bwMode="auto">
          <a:xfrm flipH="1" flipV="1">
            <a:off x="5210175" y="4511675"/>
            <a:ext cx="138113" cy="1588"/>
          </a:xfrm>
          <a:prstGeom prst="line">
            <a:avLst/>
          </a:prstGeom>
          <a:noFill/>
          <a:ln w="25400">
            <a:solidFill>
              <a:srgbClr val="FFCC00"/>
            </a:solidFill>
            <a:round/>
            <a:headEnd/>
            <a:tailEnd/>
          </a:ln>
        </p:spPr>
        <p:txBody>
          <a:bodyPr/>
          <a:lstStyle/>
          <a:p>
            <a:endParaRPr lang="en-US"/>
          </a:p>
        </p:txBody>
      </p:sp>
      <p:sp>
        <p:nvSpPr>
          <p:cNvPr id="26691" name="Line 76"/>
          <p:cNvSpPr>
            <a:spLocks noChangeShapeType="1"/>
          </p:cNvSpPr>
          <p:nvPr/>
        </p:nvSpPr>
        <p:spPr bwMode="auto">
          <a:xfrm>
            <a:off x="7634288" y="3362325"/>
            <a:ext cx="1587" cy="534988"/>
          </a:xfrm>
          <a:prstGeom prst="line">
            <a:avLst/>
          </a:prstGeom>
          <a:noFill/>
          <a:ln w="25400">
            <a:solidFill>
              <a:srgbClr val="FFCC00"/>
            </a:solidFill>
            <a:round/>
            <a:headEnd/>
            <a:tailEnd/>
          </a:ln>
        </p:spPr>
        <p:txBody>
          <a:bodyPr/>
          <a:lstStyle/>
          <a:p>
            <a:endParaRPr lang="en-US"/>
          </a:p>
        </p:txBody>
      </p:sp>
      <p:sp>
        <p:nvSpPr>
          <p:cNvPr id="26692" name="Line 77"/>
          <p:cNvSpPr>
            <a:spLocks noChangeShapeType="1"/>
          </p:cNvSpPr>
          <p:nvPr/>
        </p:nvSpPr>
        <p:spPr bwMode="auto">
          <a:xfrm>
            <a:off x="5270500" y="3903663"/>
            <a:ext cx="2363788" cy="1587"/>
          </a:xfrm>
          <a:prstGeom prst="line">
            <a:avLst/>
          </a:prstGeom>
          <a:noFill/>
          <a:ln w="25400">
            <a:solidFill>
              <a:srgbClr val="FFCC00"/>
            </a:solidFill>
            <a:round/>
            <a:headEnd/>
            <a:tailEnd/>
          </a:ln>
        </p:spPr>
        <p:txBody>
          <a:bodyPr/>
          <a:lstStyle/>
          <a:p>
            <a:endParaRPr lang="en-US"/>
          </a:p>
        </p:txBody>
      </p:sp>
      <p:sp>
        <p:nvSpPr>
          <p:cNvPr id="26693" name="Line 78"/>
          <p:cNvSpPr>
            <a:spLocks noChangeShapeType="1"/>
          </p:cNvSpPr>
          <p:nvPr/>
        </p:nvSpPr>
        <p:spPr bwMode="auto">
          <a:xfrm>
            <a:off x="5280025" y="3903663"/>
            <a:ext cx="1588" cy="606425"/>
          </a:xfrm>
          <a:prstGeom prst="line">
            <a:avLst/>
          </a:prstGeom>
          <a:noFill/>
          <a:ln w="25400">
            <a:solidFill>
              <a:srgbClr val="FFCC00"/>
            </a:solidFill>
            <a:round/>
            <a:headEnd/>
            <a:tailEnd/>
          </a:ln>
        </p:spPr>
        <p:txBody>
          <a:bodyPr/>
          <a:lstStyle/>
          <a:p>
            <a:endParaRPr lang="en-US"/>
          </a:p>
        </p:txBody>
      </p:sp>
      <p:sp>
        <p:nvSpPr>
          <p:cNvPr id="26694" name="AutoShape 79"/>
          <p:cNvSpPr>
            <a:spLocks noChangeArrowheads="1"/>
          </p:cNvSpPr>
          <p:nvPr/>
        </p:nvSpPr>
        <p:spPr bwMode="auto">
          <a:xfrm rot="16200000" flipV="1">
            <a:off x="3107532" y="5009356"/>
            <a:ext cx="395288" cy="346075"/>
          </a:xfrm>
          <a:prstGeom prst="flowChartDelay">
            <a:avLst/>
          </a:prstGeom>
          <a:solidFill>
            <a:srgbClr val="FF6600"/>
          </a:solidFill>
          <a:ln w="25400">
            <a:solidFill>
              <a:schemeClr val="tx1"/>
            </a:solidFill>
            <a:miter lim="800000"/>
            <a:headEnd/>
            <a:tailEnd/>
          </a:ln>
        </p:spPr>
        <p:txBody>
          <a:bodyPr rot="10800000" vert="eaVert" wrap="none" anchor="ctr"/>
          <a:lstStyle/>
          <a:p>
            <a:endParaRPr lang="en-US"/>
          </a:p>
        </p:txBody>
      </p:sp>
      <p:sp>
        <p:nvSpPr>
          <p:cNvPr id="26695" name="Line 80"/>
          <p:cNvSpPr>
            <a:spLocks noChangeShapeType="1"/>
          </p:cNvSpPr>
          <p:nvPr/>
        </p:nvSpPr>
        <p:spPr bwMode="auto">
          <a:xfrm>
            <a:off x="6049963" y="2687638"/>
            <a:ext cx="1587" cy="395287"/>
          </a:xfrm>
          <a:prstGeom prst="line">
            <a:avLst/>
          </a:prstGeom>
          <a:noFill/>
          <a:ln w="25400">
            <a:solidFill>
              <a:srgbClr val="00FF00"/>
            </a:solidFill>
            <a:round/>
            <a:headEnd/>
            <a:tailEnd/>
          </a:ln>
        </p:spPr>
        <p:txBody>
          <a:bodyPr/>
          <a:lstStyle/>
          <a:p>
            <a:endParaRPr lang="en-US"/>
          </a:p>
        </p:txBody>
      </p:sp>
      <p:sp>
        <p:nvSpPr>
          <p:cNvPr id="26696" name="Line 81"/>
          <p:cNvSpPr>
            <a:spLocks noChangeShapeType="1"/>
          </p:cNvSpPr>
          <p:nvPr/>
        </p:nvSpPr>
        <p:spPr bwMode="auto">
          <a:xfrm>
            <a:off x="6042025" y="2687638"/>
            <a:ext cx="2078038" cy="1587"/>
          </a:xfrm>
          <a:prstGeom prst="line">
            <a:avLst/>
          </a:prstGeom>
          <a:noFill/>
          <a:ln w="25400">
            <a:solidFill>
              <a:srgbClr val="00FF00"/>
            </a:solidFill>
            <a:round/>
            <a:headEnd/>
            <a:tailEnd type="triangle" w="med" len="med"/>
          </a:ln>
        </p:spPr>
        <p:txBody>
          <a:bodyPr/>
          <a:lstStyle/>
          <a:p>
            <a:endParaRPr lang="en-US"/>
          </a:p>
        </p:txBody>
      </p:sp>
      <p:sp>
        <p:nvSpPr>
          <p:cNvPr id="26697" name="Text Box 82"/>
          <p:cNvSpPr txBox="1">
            <a:spLocks noChangeArrowheads="1"/>
          </p:cNvSpPr>
          <p:nvPr/>
        </p:nvSpPr>
        <p:spPr bwMode="auto">
          <a:xfrm>
            <a:off x="7634288" y="2417763"/>
            <a:ext cx="622300" cy="274637"/>
          </a:xfrm>
          <a:prstGeom prst="rect">
            <a:avLst/>
          </a:prstGeom>
          <a:noFill/>
          <a:ln w="9525">
            <a:noFill/>
            <a:miter lim="800000"/>
            <a:headEnd/>
            <a:tailEnd/>
          </a:ln>
        </p:spPr>
        <p:txBody>
          <a:bodyPr>
            <a:spAutoFit/>
          </a:bodyPr>
          <a:lstStyle/>
          <a:p>
            <a:pPr>
              <a:spcBef>
                <a:spcPct val="50000"/>
              </a:spcBef>
            </a:pPr>
            <a:r>
              <a:rPr lang="en-US" sz="1200" b="1"/>
              <a:t>GFP</a:t>
            </a:r>
          </a:p>
        </p:txBody>
      </p:sp>
      <p:grpSp>
        <p:nvGrpSpPr>
          <p:cNvPr id="8" name="Group 83"/>
          <p:cNvGrpSpPr>
            <a:grpSpLocks/>
          </p:cNvGrpSpPr>
          <p:nvPr/>
        </p:nvGrpSpPr>
        <p:grpSpPr bwMode="auto">
          <a:xfrm>
            <a:off x="7634288" y="4038600"/>
            <a:ext cx="484187" cy="395288"/>
            <a:chOff x="4218" y="1392"/>
            <a:chExt cx="336" cy="288"/>
          </a:xfrm>
        </p:grpSpPr>
        <p:sp>
          <p:nvSpPr>
            <p:cNvPr id="26710" name="Line 84"/>
            <p:cNvSpPr>
              <a:spLocks noChangeShapeType="1"/>
            </p:cNvSpPr>
            <p:nvPr/>
          </p:nvSpPr>
          <p:spPr bwMode="auto">
            <a:xfrm>
              <a:off x="4224" y="1392"/>
              <a:ext cx="0" cy="288"/>
            </a:xfrm>
            <a:prstGeom prst="line">
              <a:avLst/>
            </a:prstGeom>
            <a:noFill/>
            <a:ln w="25400">
              <a:solidFill>
                <a:srgbClr val="FF0000"/>
              </a:solidFill>
              <a:round/>
              <a:headEnd/>
              <a:tailEnd/>
            </a:ln>
          </p:spPr>
          <p:txBody>
            <a:bodyPr/>
            <a:lstStyle/>
            <a:p>
              <a:endParaRPr lang="en-US"/>
            </a:p>
          </p:txBody>
        </p:sp>
        <p:sp>
          <p:nvSpPr>
            <p:cNvPr id="26711" name="Line 85"/>
            <p:cNvSpPr>
              <a:spLocks noChangeShapeType="1"/>
            </p:cNvSpPr>
            <p:nvPr/>
          </p:nvSpPr>
          <p:spPr bwMode="auto">
            <a:xfrm>
              <a:off x="4218" y="1392"/>
              <a:ext cx="336" cy="0"/>
            </a:xfrm>
            <a:prstGeom prst="line">
              <a:avLst/>
            </a:prstGeom>
            <a:noFill/>
            <a:ln w="25400">
              <a:solidFill>
                <a:srgbClr val="FF0000"/>
              </a:solidFill>
              <a:round/>
              <a:headEnd/>
              <a:tailEnd type="triangle" w="med" len="med"/>
            </a:ln>
          </p:spPr>
          <p:txBody>
            <a:bodyPr/>
            <a:lstStyle/>
            <a:p>
              <a:endParaRPr lang="en-US"/>
            </a:p>
          </p:txBody>
        </p:sp>
      </p:grpSp>
      <p:sp>
        <p:nvSpPr>
          <p:cNvPr id="26699" name="Text Box 86"/>
          <p:cNvSpPr txBox="1">
            <a:spLocks noChangeArrowheads="1"/>
          </p:cNvSpPr>
          <p:nvPr/>
        </p:nvSpPr>
        <p:spPr bwMode="auto">
          <a:xfrm>
            <a:off x="7634288" y="3768725"/>
            <a:ext cx="622300" cy="274638"/>
          </a:xfrm>
          <a:prstGeom prst="rect">
            <a:avLst/>
          </a:prstGeom>
          <a:noFill/>
          <a:ln w="9525">
            <a:noFill/>
            <a:miter lim="800000"/>
            <a:headEnd/>
            <a:tailEnd/>
          </a:ln>
        </p:spPr>
        <p:txBody>
          <a:bodyPr>
            <a:spAutoFit/>
          </a:bodyPr>
          <a:lstStyle/>
          <a:p>
            <a:pPr>
              <a:spcBef>
                <a:spcPct val="50000"/>
              </a:spcBef>
            </a:pPr>
            <a:r>
              <a:rPr lang="en-US" sz="1200" b="1"/>
              <a:t>RFP</a:t>
            </a:r>
          </a:p>
        </p:txBody>
      </p:sp>
      <p:sp>
        <p:nvSpPr>
          <p:cNvPr id="26700" name="Line 87"/>
          <p:cNvSpPr>
            <a:spLocks noChangeShapeType="1"/>
          </p:cNvSpPr>
          <p:nvPr/>
        </p:nvSpPr>
        <p:spPr bwMode="auto">
          <a:xfrm>
            <a:off x="1816100" y="5575300"/>
            <a:ext cx="1387475" cy="1588"/>
          </a:xfrm>
          <a:prstGeom prst="line">
            <a:avLst/>
          </a:prstGeom>
          <a:noFill/>
          <a:ln w="25400">
            <a:solidFill>
              <a:srgbClr val="C95B92"/>
            </a:solidFill>
            <a:round/>
            <a:headEnd/>
            <a:tailEnd/>
          </a:ln>
        </p:spPr>
        <p:txBody>
          <a:bodyPr/>
          <a:lstStyle/>
          <a:p>
            <a:endParaRPr lang="en-US"/>
          </a:p>
        </p:txBody>
      </p:sp>
      <p:sp>
        <p:nvSpPr>
          <p:cNvPr id="26701" name="Line 88"/>
          <p:cNvSpPr>
            <a:spLocks noChangeShapeType="1"/>
          </p:cNvSpPr>
          <p:nvPr/>
        </p:nvSpPr>
        <p:spPr bwMode="auto">
          <a:xfrm>
            <a:off x="5280025" y="3776663"/>
            <a:ext cx="1593850" cy="1587"/>
          </a:xfrm>
          <a:prstGeom prst="line">
            <a:avLst/>
          </a:prstGeom>
          <a:noFill/>
          <a:ln w="25400">
            <a:solidFill>
              <a:srgbClr val="00FFFF"/>
            </a:solidFill>
            <a:round/>
            <a:headEnd/>
            <a:tailEnd/>
          </a:ln>
        </p:spPr>
        <p:txBody>
          <a:bodyPr/>
          <a:lstStyle/>
          <a:p>
            <a:endParaRPr lang="en-US"/>
          </a:p>
        </p:txBody>
      </p:sp>
      <p:sp>
        <p:nvSpPr>
          <p:cNvPr id="26702" name="Text Box 89"/>
          <p:cNvSpPr txBox="1">
            <a:spLocks noChangeArrowheads="1"/>
          </p:cNvSpPr>
          <p:nvPr/>
        </p:nvSpPr>
        <p:spPr bwMode="auto">
          <a:xfrm>
            <a:off x="2238375" y="5602288"/>
            <a:ext cx="622300" cy="274637"/>
          </a:xfrm>
          <a:prstGeom prst="rect">
            <a:avLst/>
          </a:prstGeom>
          <a:noFill/>
          <a:ln w="9525">
            <a:noFill/>
            <a:miter lim="800000"/>
            <a:headEnd/>
            <a:tailEnd/>
          </a:ln>
        </p:spPr>
        <p:txBody>
          <a:bodyPr>
            <a:spAutoFit/>
          </a:bodyPr>
          <a:lstStyle/>
          <a:p>
            <a:pPr>
              <a:spcBef>
                <a:spcPct val="50000"/>
              </a:spcBef>
            </a:pPr>
            <a:r>
              <a:rPr lang="el-GR" sz="1200" b="1"/>
              <a:t>σ</a:t>
            </a:r>
            <a:r>
              <a:rPr lang="en-US" sz="1200" b="1"/>
              <a:t>54</a:t>
            </a:r>
            <a:endParaRPr lang="el-GR" sz="1200" b="1"/>
          </a:p>
        </p:txBody>
      </p:sp>
      <p:sp>
        <p:nvSpPr>
          <p:cNvPr id="26703" name="Rectangle 1115"/>
          <p:cNvSpPr>
            <a:spLocks noChangeArrowheads="1"/>
          </p:cNvSpPr>
          <p:nvPr/>
        </p:nvSpPr>
        <p:spPr bwMode="auto">
          <a:xfrm>
            <a:off x="4905375" y="2401888"/>
            <a:ext cx="3429000" cy="2540000"/>
          </a:xfrm>
          <a:prstGeom prst="rect">
            <a:avLst/>
          </a:prstGeom>
          <a:solidFill>
            <a:schemeClr val="accent1">
              <a:alpha val="0"/>
            </a:schemeClr>
          </a:solidFill>
          <a:ln w="38100">
            <a:solidFill>
              <a:srgbClr val="FF0000"/>
            </a:solidFill>
            <a:prstDash val="dash"/>
            <a:miter lim="800000"/>
            <a:headEnd/>
            <a:tailEnd/>
          </a:ln>
        </p:spPr>
        <p:txBody>
          <a:bodyPr wrap="none" anchor="ctr"/>
          <a:lstStyle/>
          <a:p>
            <a:endParaRPr lang="en-US"/>
          </a:p>
        </p:txBody>
      </p:sp>
      <p:sp>
        <p:nvSpPr>
          <p:cNvPr id="26704" name="Rectangle 1116"/>
          <p:cNvSpPr>
            <a:spLocks noChangeArrowheads="1"/>
          </p:cNvSpPr>
          <p:nvPr/>
        </p:nvSpPr>
        <p:spPr bwMode="auto">
          <a:xfrm>
            <a:off x="4448175" y="3468688"/>
            <a:ext cx="534988" cy="822325"/>
          </a:xfrm>
          <a:prstGeom prst="rect">
            <a:avLst/>
          </a:prstGeom>
          <a:solidFill>
            <a:schemeClr val="accent1">
              <a:alpha val="0"/>
            </a:schemeClr>
          </a:solidFill>
          <a:ln w="38100">
            <a:solidFill>
              <a:srgbClr val="FF0000"/>
            </a:solidFill>
            <a:prstDash val="dash"/>
            <a:miter lim="800000"/>
            <a:headEnd/>
            <a:tailEnd/>
          </a:ln>
        </p:spPr>
        <p:txBody>
          <a:bodyPr wrap="none" anchor="ctr"/>
          <a:lstStyle/>
          <a:p>
            <a:endParaRPr lang="en-US"/>
          </a:p>
        </p:txBody>
      </p:sp>
      <p:sp>
        <p:nvSpPr>
          <p:cNvPr id="26705" name="Rectangle 1117"/>
          <p:cNvSpPr>
            <a:spLocks noChangeArrowheads="1"/>
          </p:cNvSpPr>
          <p:nvPr/>
        </p:nvSpPr>
        <p:spPr bwMode="auto">
          <a:xfrm>
            <a:off x="638175" y="2935288"/>
            <a:ext cx="1601788" cy="1274762"/>
          </a:xfrm>
          <a:prstGeom prst="rect">
            <a:avLst/>
          </a:prstGeom>
          <a:solidFill>
            <a:schemeClr val="accent1">
              <a:alpha val="0"/>
            </a:schemeClr>
          </a:solidFill>
          <a:ln w="38100">
            <a:solidFill>
              <a:srgbClr val="FF0000"/>
            </a:solidFill>
            <a:prstDash val="dash"/>
            <a:miter lim="800000"/>
            <a:headEnd/>
            <a:tailEnd/>
          </a:ln>
        </p:spPr>
        <p:txBody>
          <a:bodyPr wrap="none" anchor="ctr"/>
          <a:lstStyle/>
          <a:p>
            <a:endParaRPr lang="en-US"/>
          </a:p>
        </p:txBody>
      </p:sp>
      <p:sp>
        <p:nvSpPr>
          <p:cNvPr id="26706" name="Rectangle 1118"/>
          <p:cNvSpPr>
            <a:spLocks noChangeArrowheads="1"/>
          </p:cNvSpPr>
          <p:nvPr/>
        </p:nvSpPr>
        <p:spPr bwMode="auto">
          <a:xfrm>
            <a:off x="2924175" y="2325688"/>
            <a:ext cx="763588" cy="3067050"/>
          </a:xfrm>
          <a:prstGeom prst="rect">
            <a:avLst/>
          </a:prstGeom>
          <a:solidFill>
            <a:schemeClr val="accent1">
              <a:alpha val="0"/>
            </a:schemeClr>
          </a:solidFill>
          <a:ln w="38100">
            <a:solidFill>
              <a:srgbClr val="FF0000"/>
            </a:solidFill>
            <a:prstDash val="dash"/>
            <a:miter lim="800000"/>
            <a:headEnd/>
            <a:tailEnd/>
          </a:ln>
        </p:spPr>
        <p:txBody>
          <a:bodyPr wrap="none" anchor="ctr"/>
          <a:lstStyle/>
          <a:p>
            <a:endParaRPr lang="en-US"/>
          </a:p>
        </p:txBody>
      </p:sp>
      <p:sp>
        <p:nvSpPr>
          <p:cNvPr id="26707" name="TextBox 95"/>
          <p:cNvSpPr txBox="1">
            <a:spLocks noChangeArrowheads="1"/>
          </p:cNvSpPr>
          <p:nvPr/>
        </p:nvSpPr>
        <p:spPr bwMode="auto">
          <a:xfrm>
            <a:off x="304800" y="6372225"/>
            <a:ext cx="3702050" cy="338138"/>
          </a:xfrm>
          <a:prstGeom prst="rect">
            <a:avLst/>
          </a:prstGeom>
          <a:noFill/>
          <a:ln w="9525">
            <a:noFill/>
            <a:miter lim="800000"/>
            <a:headEnd/>
            <a:tailEnd/>
          </a:ln>
        </p:spPr>
        <p:txBody>
          <a:bodyPr wrap="none">
            <a:spAutoFit/>
          </a:bodyPr>
          <a:lstStyle/>
          <a:p>
            <a:r>
              <a:rPr lang="en-US" sz="1600" b="1"/>
              <a:t>University of Michigan – 2007 iGEM </a:t>
            </a:r>
          </a:p>
        </p:txBody>
      </p:sp>
      <p:sp>
        <p:nvSpPr>
          <p:cNvPr id="97" name="TextBox 4"/>
          <p:cNvSpPr txBox="1">
            <a:spLocks noChangeArrowheads="1"/>
          </p:cNvSpPr>
          <p:nvPr/>
        </p:nvSpPr>
        <p:spPr bwMode="auto">
          <a:xfrm>
            <a:off x="533400" y="304800"/>
            <a:ext cx="8610600" cy="830997"/>
          </a:xfrm>
          <a:prstGeom prst="rect">
            <a:avLst/>
          </a:prstGeom>
          <a:noFill/>
          <a:ln w="9525">
            <a:noFill/>
            <a:miter lim="800000"/>
            <a:headEnd/>
            <a:tailEnd/>
          </a:ln>
        </p:spPr>
        <p:txBody>
          <a:bodyPr>
            <a:spAutoFit/>
          </a:bodyPr>
          <a:lstStyle/>
          <a:p>
            <a:r>
              <a:rPr lang="en-US" sz="2800" dirty="0" smtClean="0">
                <a:latin typeface="Rockwell Extra Bold" pitchFamily="18" charset="0"/>
              </a:rPr>
              <a:t>Designing genetic circuits</a:t>
            </a:r>
          </a:p>
          <a:p>
            <a:r>
              <a:rPr lang="en-US" sz="2000" dirty="0" smtClean="0">
                <a:latin typeface="Rockwell Extra Bold" pitchFamily="18" charset="0"/>
              </a:rPr>
              <a:t>(single-input toggle switch)</a:t>
            </a:r>
            <a:endParaRPr lang="en-US" sz="2000" dirty="0">
              <a:latin typeface="Rockwell Extra Bold" pitchFamily="18"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Transcription in bacteria</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956214"/>
            <a:ext cx="6696075" cy="3810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0887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
          <p:cNvGrpSpPr>
            <a:grpSpLocks/>
          </p:cNvGrpSpPr>
          <p:nvPr/>
        </p:nvGrpSpPr>
        <p:grpSpPr bwMode="auto">
          <a:xfrm>
            <a:off x="2667000" y="1752600"/>
            <a:ext cx="3274969" cy="1137050"/>
            <a:chOff x="2057400" y="5741987"/>
            <a:chExt cx="4092575" cy="1701800"/>
          </a:xfrm>
        </p:grpSpPr>
        <p:pic>
          <p:nvPicPr>
            <p:cNvPr id="5" name="Picture 13"/>
            <p:cNvPicPr>
              <a:picLocks noChangeAspect="1" noChangeArrowheads="1"/>
            </p:cNvPicPr>
            <p:nvPr/>
          </p:nvPicPr>
          <p:blipFill>
            <a:blip r:embed="rId4" cstate="print"/>
            <a:srcRect l="6180" r="2472"/>
            <a:stretch>
              <a:fillRect/>
            </a:stretch>
          </p:blipFill>
          <p:spPr bwMode="auto">
            <a:xfrm>
              <a:off x="2057400" y="5741987"/>
              <a:ext cx="1774825" cy="1701800"/>
            </a:xfrm>
            <a:prstGeom prst="rect">
              <a:avLst/>
            </a:prstGeom>
            <a:noFill/>
            <a:ln w="9525">
              <a:noFill/>
              <a:miter lim="800000"/>
              <a:headEnd/>
              <a:tailEnd/>
            </a:ln>
          </p:spPr>
        </p:pic>
        <p:pic>
          <p:nvPicPr>
            <p:cNvPr id="6" name="Picture 14"/>
            <p:cNvPicPr>
              <a:picLocks noChangeAspect="1" noChangeArrowheads="1"/>
            </p:cNvPicPr>
            <p:nvPr/>
          </p:nvPicPr>
          <p:blipFill>
            <a:blip r:embed="rId5" cstate="print"/>
            <a:srcRect l="4341" r="4341"/>
            <a:stretch>
              <a:fillRect/>
            </a:stretch>
          </p:blipFill>
          <p:spPr bwMode="auto">
            <a:xfrm>
              <a:off x="3662363" y="5937250"/>
              <a:ext cx="1009650" cy="1506537"/>
            </a:xfrm>
            <a:prstGeom prst="rect">
              <a:avLst/>
            </a:prstGeom>
            <a:noFill/>
            <a:ln w="9525">
              <a:noFill/>
              <a:miter lim="800000"/>
              <a:headEnd/>
              <a:tailEnd/>
            </a:ln>
          </p:spPr>
        </p:pic>
        <p:pic>
          <p:nvPicPr>
            <p:cNvPr id="7" name="Picture 15"/>
            <p:cNvPicPr>
              <a:picLocks noChangeAspect="1" noChangeArrowheads="1"/>
            </p:cNvPicPr>
            <p:nvPr/>
          </p:nvPicPr>
          <p:blipFill>
            <a:blip r:embed="rId6" cstate="print"/>
            <a:srcRect l="5132" r="5132"/>
            <a:stretch>
              <a:fillRect/>
            </a:stretch>
          </p:blipFill>
          <p:spPr bwMode="auto">
            <a:xfrm>
              <a:off x="4578350" y="5843587"/>
              <a:ext cx="839788" cy="1600200"/>
            </a:xfrm>
            <a:prstGeom prst="rect">
              <a:avLst/>
            </a:prstGeom>
            <a:noFill/>
            <a:ln w="9525">
              <a:noFill/>
              <a:miter lim="800000"/>
              <a:headEnd/>
              <a:tailEnd/>
            </a:ln>
          </p:spPr>
        </p:pic>
        <p:pic>
          <p:nvPicPr>
            <p:cNvPr id="8" name="Picture 17"/>
            <p:cNvPicPr>
              <a:picLocks noChangeAspect="1" noChangeArrowheads="1"/>
            </p:cNvPicPr>
            <p:nvPr/>
          </p:nvPicPr>
          <p:blipFill>
            <a:blip r:embed="rId7" cstate="print"/>
            <a:srcRect l="10315" r="10315"/>
            <a:stretch>
              <a:fillRect/>
            </a:stretch>
          </p:blipFill>
          <p:spPr bwMode="auto">
            <a:xfrm>
              <a:off x="5410200" y="5918200"/>
              <a:ext cx="739775" cy="1525587"/>
            </a:xfrm>
            <a:prstGeom prst="rect">
              <a:avLst/>
            </a:prstGeom>
            <a:noFill/>
            <a:ln w="9525">
              <a:noFill/>
              <a:miter lim="800000"/>
              <a:headEnd/>
              <a:tailEnd/>
            </a:ln>
          </p:spPr>
        </p:pic>
      </p:grpSp>
      <p:sp>
        <p:nvSpPr>
          <p:cNvPr id="9" name="TextBox 17"/>
          <p:cNvSpPr txBox="1">
            <a:spLocks noChangeArrowheads="1"/>
          </p:cNvSpPr>
          <p:nvPr/>
        </p:nvSpPr>
        <p:spPr bwMode="auto">
          <a:xfrm>
            <a:off x="2413122" y="1524400"/>
            <a:ext cx="3546997" cy="400110"/>
          </a:xfrm>
          <a:prstGeom prst="rect">
            <a:avLst/>
          </a:prstGeom>
          <a:noFill/>
          <a:ln w="9525">
            <a:noFill/>
            <a:miter lim="800000"/>
            <a:headEnd/>
            <a:tailEnd/>
          </a:ln>
        </p:spPr>
        <p:txBody>
          <a:bodyPr wrap="none">
            <a:spAutoFit/>
          </a:bodyPr>
          <a:lstStyle/>
          <a:p>
            <a:r>
              <a:rPr lang="en-US" sz="2000" dirty="0">
                <a:latin typeface="Calibri" pitchFamily="34" charset="0"/>
              </a:rPr>
              <a:t>     </a:t>
            </a:r>
            <a:r>
              <a:rPr lang="en-US" sz="2000" dirty="0" smtClean="0">
                <a:latin typeface="Calibri" pitchFamily="34" charset="0"/>
              </a:rPr>
              <a:t>Promoter       RBS   </a:t>
            </a:r>
            <a:r>
              <a:rPr lang="en-US" sz="2000" dirty="0">
                <a:latin typeface="Calibri" pitchFamily="34" charset="0"/>
              </a:rPr>
              <a:t>Gene    </a:t>
            </a:r>
            <a:r>
              <a:rPr lang="en-US" sz="2000" dirty="0" err="1" smtClean="0">
                <a:latin typeface="Calibri" pitchFamily="34" charset="0"/>
              </a:rPr>
              <a:t>Ter</a:t>
            </a:r>
            <a:endParaRPr lang="en-US" sz="2000" dirty="0">
              <a:latin typeface="Calibri" pitchFamily="34" charset="0"/>
            </a:endParaRPr>
          </a:p>
        </p:txBody>
      </p:sp>
      <p:sp>
        <p:nvSpPr>
          <p:cNvPr id="1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‘Promoters’</a:t>
            </a:r>
            <a:endParaRPr lang="en-US" sz="2800" dirty="0">
              <a:latin typeface="Rockwell Extra Bold" pitchFamily="18" charset="0"/>
            </a:endParaRPr>
          </a:p>
        </p:txBody>
      </p:sp>
      <p:pic>
        <p:nvPicPr>
          <p:cNvPr id="123906" name="Picture 2"/>
          <p:cNvPicPr>
            <a:picLocks noChangeAspect="1" noChangeArrowheads="1"/>
          </p:cNvPicPr>
          <p:nvPr/>
        </p:nvPicPr>
        <p:blipFill>
          <a:blip r:embed="rId8" cstate="print"/>
          <a:srcRect/>
          <a:stretch>
            <a:fillRect/>
          </a:stretch>
        </p:blipFill>
        <p:spPr bwMode="auto">
          <a:xfrm>
            <a:off x="1905000" y="2895600"/>
            <a:ext cx="5562600" cy="3539204"/>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defTabSz="457200" fontAlgn="auto">
              <a:spcBef>
                <a:spcPts val="0"/>
              </a:spcBef>
              <a:spcAft>
                <a:spcPts val="0"/>
              </a:spcAft>
            </a:pPr>
            <a:r>
              <a:rPr lang="en-US" sz="2800" dirty="0" smtClean="0">
                <a:solidFill>
                  <a:prstClr val="black"/>
                </a:solidFill>
                <a:latin typeface="Rockwell Extra Bold" pitchFamily="18" charset="0"/>
                <a:cs typeface="+mn-cs"/>
              </a:rPr>
              <a:t>QSAR for a </a:t>
            </a:r>
            <a:r>
              <a:rPr lang="en-US" sz="2800" dirty="0" err="1" smtClean="0">
                <a:solidFill>
                  <a:prstClr val="black"/>
                </a:solidFill>
                <a:latin typeface="Rockwell Extra Bold" pitchFamily="18" charset="0"/>
                <a:cs typeface="+mn-cs"/>
              </a:rPr>
              <a:t>DNA:Protein</a:t>
            </a:r>
            <a:r>
              <a:rPr lang="en-US" sz="2800" dirty="0" smtClean="0">
                <a:solidFill>
                  <a:prstClr val="black"/>
                </a:solidFill>
                <a:latin typeface="Rockwell Extra Bold" pitchFamily="18" charset="0"/>
                <a:cs typeface="+mn-cs"/>
              </a:rPr>
              <a:t> interaction</a:t>
            </a:r>
            <a:endParaRPr lang="en-US" sz="1600" dirty="0">
              <a:solidFill>
                <a:prstClr val="black"/>
              </a:solidFill>
              <a:latin typeface="Rockwell Extra Bold" pitchFamily="18" charset="0"/>
              <a:cs typeface="+mn-cs"/>
            </a:endParaRPr>
          </a:p>
        </p:txBody>
      </p:sp>
      <p:pic>
        <p:nvPicPr>
          <p:cNvPr id="82946" name="Picture 2" descr="http://www.mcgill.ca/miam/sites/mcgill.ca.miam/files/images/zourob-project-pic1.jpg"/>
          <p:cNvPicPr>
            <a:picLocks noChangeAspect="1" noChangeArrowheads="1"/>
          </p:cNvPicPr>
          <p:nvPr/>
        </p:nvPicPr>
        <p:blipFill>
          <a:blip r:embed="rId3" cstate="print"/>
          <a:srcRect/>
          <a:stretch>
            <a:fillRect/>
          </a:stretch>
        </p:blipFill>
        <p:spPr bwMode="auto">
          <a:xfrm>
            <a:off x="400050" y="1828800"/>
            <a:ext cx="4538610" cy="3276600"/>
          </a:xfrm>
          <a:prstGeom prst="rect">
            <a:avLst/>
          </a:prstGeom>
          <a:noFill/>
        </p:spPr>
      </p:pic>
      <p:pic>
        <p:nvPicPr>
          <p:cNvPr id="82948" name="Picture 4" descr="Full-size image (29 K)"/>
          <p:cNvPicPr>
            <a:picLocks noChangeAspect="1" noChangeArrowheads="1"/>
          </p:cNvPicPr>
          <p:nvPr/>
        </p:nvPicPr>
        <p:blipFill>
          <a:blip r:embed="rId4" cstate="print"/>
          <a:srcRect/>
          <a:stretch>
            <a:fillRect/>
          </a:stretch>
        </p:blipFill>
        <p:spPr bwMode="auto">
          <a:xfrm>
            <a:off x="5353050" y="2057400"/>
            <a:ext cx="3409950" cy="30765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2438400" y="1143000"/>
            <a:ext cx="6553200" cy="4093428"/>
          </a:xfrm>
          <a:prstGeom prst="rect">
            <a:avLst/>
          </a:prstGeom>
          <a:noFill/>
          <a:ln w="9525">
            <a:noFill/>
            <a:miter lim="800000"/>
            <a:headEnd/>
            <a:tailEnd/>
          </a:ln>
        </p:spPr>
        <p:txBody>
          <a:bodyPr>
            <a:spAutoFit/>
          </a:bodyPr>
          <a:lstStyle/>
          <a:p>
            <a:pPr marL="457200" indent="-457200" fontAlgn="auto">
              <a:spcBef>
                <a:spcPts val="0"/>
              </a:spcBef>
              <a:spcAft>
                <a:spcPts val="0"/>
              </a:spcAft>
              <a:defRPr/>
            </a:pPr>
            <a:r>
              <a:rPr lang="en-US" sz="2000" b="1" dirty="0" smtClean="0">
                <a:solidFill>
                  <a:schemeClr val="tx1">
                    <a:lumMod val="85000"/>
                    <a:lumOff val="15000"/>
                  </a:schemeClr>
                </a:solidFill>
                <a:latin typeface="Calibri" pitchFamily="34" charset="0"/>
                <a:cs typeface="+mn-cs"/>
              </a:rPr>
              <a:t>Soluble elements working in trans</a:t>
            </a:r>
          </a:p>
          <a:p>
            <a:pPr marL="457200" indent="-457200" fontAlgn="auto">
              <a:spcBef>
                <a:spcPts val="0"/>
              </a:spcBef>
              <a:spcAft>
                <a:spcPts val="0"/>
              </a:spcAft>
              <a:buFont typeface="Wingdings" pitchFamily="2" charset="2"/>
              <a:buChar char="§"/>
              <a:defRPr/>
            </a:pPr>
            <a:r>
              <a:rPr lang="en-US" sz="2000" dirty="0" smtClean="0">
                <a:solidFill>
                  <a:schemeClr val="tx1">
                    <a:lumMod val="85000"/>
                    <a:lumOff val="15000"/>
                  </a:schemeClr>
                </a:solidFill>
                <a:latin typeface="Calibri" pitchFamily="34" charset="0"/>
                <a:cs typeface="+mn-cs"/>
              </a:rPr>
              <a:t>Transcription factors </a:t>
            </a:r>
          </a:p>
          <a:p>
            <a:pPr marL="457200" indent="-457200" fontAlgn="auto">
              <a:spcBef>
                <a:spcPts val="0"/>
              </a:spcBef>
              <a:spcAft>
                <a:spcPts val="0"/>
              </a:spcAft>
              <a:defRPr/>
            </a:pPr>
            <a:r>
              <a:rPr lang="en-US" sz="2000" dirty="0" smtClean="0">
                <a:solidFill>
                  <a:schemeClr val="tx1">
                    <a:lumMod val="85000"/>
                    <a:lumOff val="15000"/>
                  </a:schemeClr>
                </a:solidFill>
                <a:latin typeface="Calibri" pitchFamily="34" charset="0"/>
                <a:cs typeface="+mn-cs"/>
              </a:rPr>
              <a:t>	(activators and repressors)</a:t>
            </a:r>
          </a:p>
          <a:p>
            <a:pPr marL="457200" indent="-457200" fontAlgn="auto">
              <a:spcBef>
                <a:spcPts val="0"/>
              </a:spcBef>
              <a:spcAft>
                <a:spcPts val="0"/>
              </a:spcAft>
              <a:buFont typeface="Wingdings" pitchFamily="2" charset="2"/>
              <a:buChar char="§"/>
              <a:defRPr/>
            </a:pPr>
            <a:r>
              <a:rPr lang="en-US" sz="2000" dirty="0" smtClean="0">
                <a:solidFill>
                  <a:schemeClr val="tx1">
                    <a:lumMod val="85000"/>
                    <a:lumOff val="15000"/>
                  </a:schemeClr>
                </a:solidFill>
                <a:latin typeface="Calibri" pitchFamily="34" charset="0"/>
                <a:cs typeface="+mn-cs"/>
              </a:rPr>
              <a:t>Two-component signal transduction </a:t>
            </a:r>
          </a:p>
          <a:p>
            <a:pPr marL="914400" lvl="1" indent="-457200" fontAlgn="auto">
              <a:spcBef>
                <a:spcPts val="0"/>
              </a:spcBef>
              <a:spcAft>
                <a:spcPts val="0"/>
              </a:spcAft>
              <a:defRPr/>
            </a:pPr>
            <a:r>
              <a:rPr lang="en-US" sz="2000" dirty="0" smtClean="0">
                <a:solidFill>
                  <a:schemeClr val="tx1">
                    <a:lumMod val="85000"/>
                    <a:lumOff val="15000"/>
                  </a:schemeClr>
                </a:solidFill>
                <a:latin typeface="Calibri" pitchFamily="34" charset="0"/>
                <a:cs typeface="+mn-cs"/>
              </a:rPr>
              <a:t>(</a:t>
            </a:r>
            <a:r>
              <a:rPr lang="en-US" sz="2000" dirty="0" err="1" smtClean="0">
                <a:solidFill>
                  <a:schemeClr val="tx1">
                    <a:lumMod val="85000"/>
                    <a:lumOff val="15000"/>
                  </a:schemeClr>
                </a:solidFill>
                <a:latin typeface="Calibri" pitchFamily="34" charset="0"/>
                <a:cs typeface="+mn-cs"/>
              </a:rPr>
              <a:t>Histidine</a:t>
            </a:r>
            <a:r>
              <a:rPr lang="en-US" sz="2000" dirty="0" smtClean="0">
                <a:solidFill>
                  <a:schemeClr val="tx1">
                    <a:lumMod val="85000"/>
                    <a:lumOff val="15000"/>
                  </a:schemeClr>
                </a:solidFill>
                <a:latin typeface="Calibri" pitchFamily="34" charset="0"/>
                <a:cs typeface="+mn-cs"/>
              </a:rPr>
              <a:t> Kinases / Response regulators)</a:t>
            </a:r>
          </a:p>
          <a:p>
            <a:pPr marL="457200" indent="-457200" fontAlgn="auto">
              <a:spcBef>
                <a:spcPts val="0"/>
              </a:spcBef>
              <a:spcAft>
                <a:spcPts val="0"/>
              </a:spcAft>
              <a:buFont typeface="Wingdings" pitchFamily="2" charset="2"/>
              <a:buChar char="§"/>
              <a:defRPr/>
            </a:pPr>
            <a:r>
              <a:rPr lang="en-US" sz="2000" dirty="0" smtClean="0">
                <a:solidFill>
                  <a:schemeClr val="tx1">
                    <a:lumMod val="85000"/>
                    <a:lumOff val="15000"/>
                  </a:schemeClr>
                </a:solidFill>
                <a:latin typeface="Calibri" pitchFamily="34" charset="0"/>
                <a:cs typeface="+mn-cs"/>
              </a:rPr>
              <a:t>Sigma factors</a:t>
            </a:r>
          </a:p>
          <a:p>
            <a:pPr marL="457200" indent="-457200" fontAlgn="auto">
              <a:spcBef>
                <a:spcPts val="0"/>
              </a:spcBef>
              <a:spcAft>
                <a:spcPts val="0"/>
              </a:spcAft>
              <a:buFont typeface="Wingdings" pitchFamily="2" charset="2"/>
              <a:buChar char="§"/>
              <a:defRPr/>
            </a:pPr>
            <a:r>
              <a:rPr lang="en-US" sz="2000" dirty="0" smtClean="0">
                <a:solidFill>
                  <a:schemeClr val="tx1">
                    <a:lumMod val="85000"/>
                    <a:lumOff val="15000"/>
                  </a:schemeClr>
                </a:solidFill>
                <a:latin typeface="Calibri" pitchFamily="34" charset="0"/>
                <a:cs typeface="+mn-cs"/>
              </a:rPr>
              <a:t>RNAs</a:t>
            </a:r>
          </a:p>
          <a:p>
            <a:pPr marL="457200" indent="-457200" fontAlgn="auto">
              <a:spcBef>
                <a:spcPts val="0"/>
              </a:spcBef>
              <a:spcAft>
                <a:spcPts val="0"/>
              </a:spcAft>
              <a:defRPr/>
            </a:pPr>
            <a:r>
              <a:rPr lang="en-US" sz="2000" dirty="0" smtClean="0">
                <a:solidFill>
                  <a:schemeClr val="tx1">
                    <a:lumMod val="85000"/>
                    <a:lumOff val="15000"/>
                  </a:schemeClr>
                </a:solidFill>
                <a:latin typeface="Calibri" pitchFamily="34" charset="0"/>
                <a:cs typeface="+mn-cs"/>
              </a:rPr>
              <a:t>	(antisense RNA, </a:t>
            </a:r>
            <a:r>
              <a:rPr lang="en-US" sz="2000" dirty="0" err="1" smtClean="0">
                <a:solidFill>
                  <a:schemeClr val="tx1">
                    <a:lumMod val="85000"/>
                    <a:lumOff val="15000"/>
                  </a:schemeClr>
                </a:solidFill>
                <a:latin typeface="Calibri" pitchFamily="34" charset="0"/>
                <a:cs typeface="+mn-cs"/>
              </a:rPr>
              <a:t>riboregulators</a:t>
            </a:r>
            <a:r>
              <a:rPr lang="en-US" sz="2000" dirty="0" smtClean="0">
                <a:solidFill>
                  <a:schemeClr val="tx1">
                    <a:lumMod val="85000"/>
                    <a:lumOff val="15000"/>
                  </a:schemeClr>
                </a:solidFill>
                <a:latin typeface="Calibri" pitchFamily="34" charset="0"/>
                <a:cs typeface="+mn-cs"/>
              </a:rPr>
              <a:t>, </a:t>
            </a:r>
            <a:r>
              <a:rPr lang="en-US" sz="2000" dirty="0" err="1" smtClean="0">
                <a:solidFill>
                  <a:schemeClr val="tx1">
                    <a:lumMod val="85000"/>
                    <a:lumOff val="15000"/>
                  </a:schemeClr>
                </a:solidFill>
                <a:latin typeface="Calibri" pitchFamily="34" charset="0"/>
                <a:cs typeface="+mn-cs"/>
              </a:rPr>
              <a:t>siRNA</a:t>
            </a:r>
            <a:r>
              <a:rPr lang="en-US" sz="2000" dirty="0" smtClean="0">
                <a:solidFill>
                  <a:schemeClr val="tx1">
                    <a:lumMod val="85000"/>
                    <a:lumOff val="15000"/>
                  </a:schemeClr>
                </a:solidFill>
                <a:latin typeface="Calibri" pitchFamily="34" charset="0"/>
                <a:cs typeface="+mn-cs"/>
              </a:rPr>
              <a:t>, </a:t>
            </a:r>
            <a:r>
              <a:rPr lang="en-US" sz="2000" dirty="0" err="1" smtClean="0">
                <a:solidFill>
                  <a:schemeClr val="tx1">
                    <a:lumMod val="85000"/>
                    <a:lumOff val="15000"/>
                  </a:schemeClr>
                </a:solidFill>
                <a:latin typeface="Calibri" pitchFamily="34" charset="0"/>
                <a:cs typeface="+mn-cs"/>
              </a:rPr>
              <a:t>miRNA</a:t>
            </a:r>
            <a:r>
              <a:rPr lang="en-US" sz="2000" dirty="0" smtClean="0">
                <a:solidFill>
                  <a:schemeClr val="tx1">
                    <a:lumMod val="85000"/>
                    <a:lumOff val="15000"/>
                  </a:schemeClr>
                </a:solidFill>
                <a:latin typeface="Calibri" pitchFamily="34" charset="0"/>
                <a:cs typeface="+mn-cs"/>
              </a:rPr>
              <a:t>, </a:t>
            </a:r>
            <a:r>
              <a:rPr lang="en-US" sz="2000" dirty="0" err="1" smtClean="0">
                <a:solidFill>
                  <a:schemeClr val="tx1">
                    <a:lumMod val="85000"/>
                    <a:lumOff val="15000"/>
                  </a:schemeClr>
                </a:solidFill>
                <a:latin typeface="Calibri" pitchFamily="34" charset="0"/>
                <a:cs typeface="+mn-cs"/>
              </a:rPr>
              <a:t>shRNA</a:t>
            </a:r>
            <a:r>
              <a:rPr lang="en-US" sz="2000" dirty="0" smtClean="0">
                <a:solidFill>
                  <a:schemeClr val="tx1">
                    <a:lumMod val="85000"/>
                    <a:lumOff val="15000"/>
                  </a:schemeClr>
                </a:solidFill>
                <a:latin typeface="Calibri" pitchFamily="34" charset="0"/>
                <a:cs typeface="+mn-cs"/>
              </a:rPr>
              <a:t>)</a:t>
            </a:r>
          </a:p>
          <a:p>
            <a:pPr marL="457200" indent="-457200" fontAlgn="auto">
              <a:spcBef>
                <a:spcPts val="0"/>
              </a:spcBef>
              <a:spcAft>
                <a:spcPts val="0"/>
              </a:spcAft>
              <a:defRPr/>
            </a:pPr>
            <a:endParaRPr lang="en-US" sz="2000" b="1" dirty="0" smtClean="0">
              <a:solidFill>
                <a:schemeClr val="tx1">
                  <a:lumMod val="85000"/>
                  <a:lumOff val="15000"/>
                </a:schemeClr>
              </a:solidFill>
              <a:latin typeface="Calibri" pitchFamily="34" charset="0"/>
              <a:cs typeface="+mn-cs"/>
            </a:endParaRPr>
          </a:p>
          <a:p>
            <a:pPr marL="457200" indent="-457200" fontAlgn="auto">
              <a:spcBef>
                <a:spcPts val="0"/>
              </a:spcBef>
              <a:spcAft>
                <a:spcPts val="0"/>
              </a:spcAft>
              <a:defRPr/>
            </a:pPr>
            <a:r>
              <a:rPr lang="en-US" sz="2000" b="1" dirty="0" smtClean="0">
                <a:solidFill>
                  <a:schemeClr val="tx1">
                    <a:lumMod val="85000"/>
                    <a:lumOff val="15000"/>
                  </a:schemeClr>
                </a:solidFill>
                <a:latin typeface="Calibri" pitchFamily="34" charset="0"/>
                <a:cs typeface="+mn-cs"/>
              </a:rPr>
              <a:t>Control </a:t>
            </a:r>
            <a:r>
              <a:rPr lang="en-US" sz="2000" b="1" dirty="0">
                <a:solidFill>
                  <a:schemeClr val="tx1">
                    <a:lumMod val="85000"/>
                    <a:lumOff val="15000"/>
                  </a:schemeClr>
                </a:solidFill>
                <a:latin typeface="Calibri" pitchFamily="34" charset="0"/>
                <a:cs typeface="+mn-cs"/>
              </a:rPr>
              <a:t>elements working in </a:t>
            </a:r>
            <a:r>
              <a:rPr lang="en-US" sz="2000" b="1" dirty="0" err="1">
                <a:solidFill>
                  <a:schemeClr val="tx1">
                    <a:lumMod val="85000"/>
                    <a:lumOff val="15000"/>
                  </a:schemeClr>
                </a:solidFill>
                <a:latin typeface="Calibri" pitchFamily="34" charset="0"/>
                <a:cs typeface="+mn-cs"/>
              </a:rPr>
              <a:t>cis</a:t>
            </a:r>
            <a:endParaRPr lang="en-US" sz="2000" b="1"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Promoters</a:t>
            </a:r>
          </a:p>
          <a:p>
            <a:pPr marL="457200" indent="-457200" fontAlgn="auto">
              <a:spcBef>
                <a:spcPts val="0"/>
              </a:spcBef>
              <a:spcAft>
                <a:spcPts val="0"/>
              </a:spcAft>
              <a:buFont typeface="Wingdings" pitchFamily="2" charset="2"/>
              <a:buChar char="§"/>
              <a:defRPr/>
            </a:pPr>
            <a:r>
              <a:rPr lang="en-US" sz="2000" dirty="0" err="1">
                <a:solidFill>
                  <a:schemeClr val="tx1">
                    <a:lumMod val="85000"/>
                    <a:lumOff val="15000"/>
                  </a:schemeClr>
                </a:solidFill>
                <a:latin typeface="Calibri" pitchFamily="34" charset="0"/>
                <a:cs typeface="+mn-cs"/>
              </a:rPr>
              <a:t>Riboswitches</a:t>
            </a:r>
            <a:endParaRPr lang="en-US" sz="2000"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sz="2000" dirty="0" smtClean="0">
                <a:solidFill>
                  <a:schemeClr val="tx1">
                    <a:lumMod val="85000"/>
                    <a:lumOff val="15000"/>
                  </a:schemeClr>
                </a:solidFill>
                <a:latin typeface="Calibri" pitchFamily="34" charset="0"/>
                <a:cs typeface="+mn-cs"/>
              </a:rPr>
              <a:t>Terminators</a:t>
            </a:r>
            <a:endParaRPr lang="en-US" sz="2000" dirty="0">
              <a:solidFill>
                <a:schemeClr val="tx1">
                  <a:lumMod val="85000"/>
                  <a:lumOff val="15000"/>
                </a:schemeClr>
              </a:solidFill>
              <a:latin typeface="Calibri" pitchFamily="34" charset="0"/>
              <a:cs typeface="+mn-cs"/>
            </a:endParaRPr>
          </a:p>
        </p:txBody>
      </p:sp>
      <p:sp>
        <p:nvSpPr>
          <p:cNvPr id="5123"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a:latin typeface="Rockwell Extra Bold" pitchFamily="18" charset="0"/>
              </a:rPr>
              <a:t>The elements of </a:t>
            </a:r>
            <a:r>
              <a:rPr lang="en-US" sz="2800" dirty="0" smtClean="0">
                <a:latin typeface="Rockwell Extra Bold" pitchFamily="18" charset="0"/>
              </a:rPr>
              <a:t>mRNA control</a:t>
            </a:r>
            <a:endParaRPr lang="en-US" sz="2800" dirty="0">
              <a:latin typeface="Rockwell Extra Bold" pitchFamily="18" charset="0"/>
            </a:endParaRPr>
          </a:p>
        </p:txBody>
      </p:sp>
    </p:spTree>
    <p:extLst>
      <p:ext uri="{BB962C8B-B14F-4D97-AF65-F5344CB8AC3E}">
        <p14:creationId xmlns:p14="http://schemas.microsoft.com/office/powerpoint/2010/main" val="484087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Activation and repression</a:t>
            </a:r>
          </a:p>
        </p:txBody>
      </p:sp>
      <p:pic>
        <p:nvPicPr>
          <p:cNvPr id="10243" name="Picture 3"/>
          <p:cNvPicPr>
            <a:picLocks noChangeAspect="1" noChangeArrowheads="1"/>
          </p:cNvPicPr>
          <p:nvPr/>
        </p:nvPicPr>
        <p:blipFill>
          <a:blip r:embed="rId4" cstate="print"/>
          <a:srcRect/>
          <a:stretch>
            <a:fillRect/>
          </a:stretch>
        </p:blipFill>
        <p:spPr bwMode="auto">
          <a:xfrm>
            <a:off x="3048000" y="2895600"/>
            <a:ext cx="2197100" cy="3352800"/>
          </a:xfrm>
          <a:prstGeom prst="rect">
            <a:avLst/>
          </a:prstGeom>
          <a:noFill/>
          <a:ln w="9525">
            <a:noFill/>
            <a:miter lim="800000"/>
            <a:headEnd/>
            <a:tailEnd/>
          </a:ln>
        </p:spPr>
      </p:pic>
      <p:pic>
        <p:nvPicPr>
          <p:cNvPr id="10244" name="Picture 3"/>
          <p:cNvPicPr>
            <a:picLocks noChangeAspect="1" noChangeArrowheads="1"/>
          </p:cNvPicPr>
          <p:nvPr/>
        </p:nvPicPr>
        <p:blipFill>
          <a:blip r:embed="rId5" cstate="print"/>
          <a:srcRect/>
          <a:stretch>
            <a:fillRect/>
          </a:stretch>
        </p:blipFill>
        <p:spPr bwMode="auto">
          <a:xfrm>
            <a:off x="5653088" y="2057400"/>
            <a:ext cx="3338512" cy="4356100"/>
          </a:xfrm>
          <a:prstGeom prst="rect">
            <a:avLst/>
          </a:prstGeom>
          <a:noFill/>
          <a:ln w="9525">
            <a:noFill/>
            <a:miter lim="800000"/>
            <a:headEnd/>
            <a:tailEnd/>
          </a:ln>
        </p:spPr>
      </p:pic>
      <p:sp>
        <p:nvSpPr>
          <p:cNvPr id="10245" name="Rectangle 5"/>
          <p:cNvSpPr>
            <a:spLocks noChangeArrowheads="1"/>
          </p:cNvSpPr>
          <p:nvPr/>
        </p:nvSpPr>
        <p:spPr bwMode="auto">
          <a:xfrm>
            <a:off x="533400" y="762000"/>
            <a:ext cx="6705600" cy="1938338"/>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dirty="0">
                <a:solidFill>
                  <a:srgbClr val="262626"/>
                </a:solidFill>
                <a:latin typeface="Calibri" pitchFamily="34" charset="0"/>
              </a:rPr>
              <a:t>Transcription factors directly bind DNA and either activate or repress transcription, often bind small molecules too</a:t>
            </a:r>
          </a:p>
          <a:p>
            <a:pPr marL="457200" indent="-457200">
              <a:buFont typeface="Wingdings" pitchFamily="2" charset="2"/>
              <a:buChar char="§"/>
            </a:pPr>
            <a:r>
              <a:rPr lang="en-US" sz="2000" dirty="0">
                <a:solidFill>
                  <a:srgbClr val="262626"/>
                </a:solidFill>
                <a:latin typeface="Calibri" pitchFamily="34" charset="0"/>
              </a:rPr>
              <a:t>In prokaryotes, this often involves DNA bending</a:t>
            </a:r>
          </a:p>
          <a:p>
            <a:pPr marL="457200" indent="-457200">
              <a:buFont typeface="Wingdings" pitchFamily="2" charset="2"/>
              <a:buChar char="§"/>
            </a:pPr>
            <a:r>
              <a:rPr lang="en-US" sz="2000" dirty="0">
                <a:solidFill>
                  <a:srgbClr val="262626"/>
                </a:solidFill>
                <a:latin typeface="Calibri" pitchFamily="34" charset="0"/>
              </a:rPr>
              <a:t>Eukaryotes have “Mediator”,  a large protein complex that acts as the interface between TFs and RNA </a:t>
            </a:r>
          </a:p>
          <a:p>
            <a:pPr marL="457200" indent="-457200"/>
            <a:r>
              <a:rPr lang="en-US" sz="2000" dirty="0">
                <a:solidFill>
                  <a:srgbClr val="262626"/>
                </a:solidFill>
                <a:latin typeface="Calibri" pitchFamily="34" charset="0"/>
              </a:rPr>
              <a:t>	</a:t>
            </a:r>
            <a:r>
              <a:rPr lang="en-US" sz="2000" dirty="0" smtClean="0">
                <a:solidFill>
                  <a:srgbClr val="262626"/>
                </a:solidFill>
                <a:latin typeface="Calibri" pitchFamily="34" charset="0"/>
              </a:rPr>
              <a:t>polymerase</a:t>
            </a:r>
            <a:endParaRPr lang="en-US" sz="2000" dirty="0">
              <a:solidFill>
                <a:srgbClr val="262626"/>
              </a:solidFill>
              <a:latin typeface="Calibri" pitchFamily="34" charset="0"/>
            </a:endParaRPr>
          </a:p>
        </p:txBody>
      </p:sp>
      <p:pic>
        <p:nvPicPr>
          <p:cNvPr id="10246" name="Picture 7"/>
          <p:cNvPicPr>
            <a:picLocks noChangeAspect="1" noChangeArrowheads="1"/>
          </p:cNvPicPr>
          <p:nvPr/>
        </p:nvPicPr>
        <p:blipFill>
          <a:blip r:embed="rId6" cstate="print"/>
          <a:srcRect/>
          <a:stretch>
            <a:fillRect/>
          </a:stretch>
        </p:blipFill>
        <p:spPr bwMode="auto">
          <a:xfrm>
            <a:off x="228600" y="2971800"/>
            <a:ext cx="2667000" cy="3394075"/>
          </a:xfrm>
          <a:prstGeom prst="rect">
            <a:avLst/>
          </a:prstGeom>
          <a:noFill/>
          <a:ln w="9525">
            <a:noFill/>
            <a:miter lim="800000"/>
            <a:headEnd/>
            <a:tailEnd/>
          </a:ln>
        </p:spPr>
      </p:pic>
      <p:sp>
        <p:nvSpPr>
          <p:cNvPr id="10247" name="TextBox 7"/>
          <p:cNvSpPr txBox="1">
            <a:spLocks noChangeArrowheads="1"/>
          </p:cNvSpPr>
          <p:nvPr/>
        </p:nvSpPr>
        <p:spPr bwMode="auto">
          <a:xfrm>
            <a:off x="609600" y="6324600"/>
            <a:ext cx="1941513" cy="369888"/>
          </a:xfrm>
          <a:prstGeom prst="rect">
            <a:avLst/>
          </a:prstGeom>
          <a:noFill/>
          <a:ln w="9525">
            <a:noFill/>
            <a:miter lim="800000"/>
            <a:headEnd/>
            <a:tailEnd/>
          </a:ln>
        </p:spPr>
        <p:txBody>
          <a:bodyPr wrap="none">
            <a:spAutoFit/>
          </a:bodyPr>
          <a:lstStyle/>
          <a:p>
            <a:r>
              <a:rPr lang="en-US"/>
              <a:t>AraC (arabinose)</a:t>
            </a:r>
          </a:p>
        </p:txBody>
      </p:sp>
      <p:sp>
        <p:nvSpPr>
          <p:cNvPr id="10248" name="TextBox 8"/>
          <p:cNvSpPr txBox="1">
            <a:spLocks noChangeArrowheads="1"/>
          </p:cNvSpPr>
          <p:nvPr/>
        </p:nvSpPr>
        <p:spPr bwMode="auto">
          <a:xfrm>
            <a:off x="4648200" y="6324600"/>
            <a:ext cx="2146300" cy="369888"/>
          </a:xfrm>
          <a:prstGeom prst="rect">
            <a:avLst/>
          </a:prstGeom>
          <a:noFill/>
          <a:ln w="9525">
            <a:noFill/>
            <a:miter lim="800000"/>
            <a:headEnd/>
            <a:tailEnd/>
          </a:ln>
        </p:spPr>
        <p:txBody>
          <a:bodyPr wrap="none">
            <a:spAutoFit/>
          </a:bodyPr>
          <a:lstStyle/>
          <a:p>
            <a:r>
              <a:rPr lang="en-US"/>
              <a:t>Lambda Repressor</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Where activators and repressors bind</a:t>
            </a:r>
          </a:p>
        </p:txBody>
      </p:sp>
      <p:sp>
        <p:nvSpPr>
          <p:cNvPr id="11267" name="Rectangle 5"/>
          <p:cNvSpPr>
            <a:spLocks noChangeArrowheads="1"/>
          </p:cNvSpPr>
          <p:nvPr/>
        </p:nvSpPr>
        <p:spPr bwMode="auto">
          <a:xfrm>
            <a:off x="1143000" y="990600"/>
            <a:ext cx="7543800" cy="707886"/>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dirty="0">
                <a:solidFill>
                  <a:srgbClr val="262626"/>
                </a:solidFill>
                <a:latin typeface="Calibri" pitchFamily="34" charset="0"/>
              </a:rPr>
              <a:t>Activators often partially overlap </a:t>
            </a:r>
            <a:r>
              <a:rPr lang="en-US" sz="2000" dirty="0" smtClean="0">
                <a:solidFill>
                  <a:srgbClr val="262626"/>
                </a:solidFill>
                <a:latin typeface="Calibri" pitchFamily="34" charset="0"/>
              </a:rPr>
              <a:t>the 5</a:t>
            </a:r>
            <a:r>
              <a:rPr lang="en-US" sz="2000" dirty="0">
                <a:solidFill>
                  <a:srgbClr val="262626"/>
                </a:solidFill>
                <a:latin typeface="Calibri" pitchFamily="34" charset="0"/>
              </a:rPr>
              <a:t>’ end of a weak -35 site</a:t>
            </a:r>
          </a:p>
          <a:p>
            <a:pPr marL="457200" indent="-457200">
              <a:buFont typeface="Wingdings" pitchFamily="2" charset="2"/>
              <a:buChar char="§"/>
            </a:pPr>
            <a:r>
              <a:rPr lang="en-US" sz="2000" dirty="0">
                <a:solidFill>
                  <a:srgbClr val="262626"/>
                </a:solidFill>
                <a:latin typeface="Calibri" pitchFamily="34" charset="0"/>
              </a:rPr>
              <a:t>Repressors can be pretty much </a:t>
            </a:r>
            <a:r>
              <a:rPr lang="en-US" sz="2000" dirty="0" smtClean="0">
                <a:solidFill>
                  <a:srgbClr val="262626"/>
                </a:solidFill>
                <a:latin typeface="Calibri" pitchFamily="34" charset="0"/>
              </a:rPr>
              <a:t>anywhere</a:t>
            </a:r>
            <a:endParaRPr lang="en-US" sz="2000" dirty="0">
              <a:solidFill>
                <a:srgbClr val="262626"/>
              </a:solidFill>
              <a:latin typeface="Calibri" pitchFamily="34" charset="0"/>
            </a:endParaRPr>
          </a:p>
        </p:txBody>
      </p:sp>
      <p:pic>
        <p:nvPicPr>
          <p:cNvPr id="11268" name="Picture 4"/>
          <p:cNvPicPr>
            <a:picLocks noChangeAspect="1" noChangeArrowheads="1"/>
          </p:cNvPicPr>
          <p:nvPr/>
        </p:nvPicPr>
        <p:blipFill>
          <a:blip r:embed="rId4" cstate="print"/>
          <a:srcRect/>
          <a:stretch>
            <a:fillRect/>
          </a:stretch>
        </p:blipFill>
        <p:spPr bwMode="auto">
          <a:xfrm>
            <a:off x="1600200" y="1981200"/>
            <a:ext cx="6021388" cy="4324350"/>
          </a:xfrm>
          <a:prstGeom prst="rect">
            <a:avLst/>
          </a:prstGeom>
          <a:noFill/>
          <a:ln w="9525">
            <a:noFill/>
            <a:miter lim="800000"/>
            <a:headEnd/>
            <a:tailEnd/>
          </a:ln>
        </p:spPr>
      </p:pic>
      <p:sp>
        <p:nvSpPr>
          <p:cNvPr id="2" name="Oval 1"/>
          <p:cNvSpPr/>
          <p:nvPr/>
        </p:nvSpPr>
        <p:spPr>
          <a:xfrm>
            <a:off x="3657600" y="5791200"/>
            <a:ext cx="609600" cy="685800"/>
          </a:xfrm>
          <a:prstGeom prst="ellipse">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05000" y="5791200"/>
            <a:ext cx="2133600" cy="228600"/>
          </a:xfrm>
          <a:prstGeom prst="rect">
            <a:avLst/>
          </a:prstGeom>
          <a:solidFill>
            <a:schemeClr val="accent6">
              <a:alpha val="22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Two-component signal transduction</a:t>
            </a:r>
          </a:p>
        </p:txBody>
      </p:sp>
      <p:sp>
        <p:nvSpPr>
          <p:cNvPr id="12291" name="Rectangle 5"/>
          <p:cNvSpPr>
            <a:spLocks noChangeArrowheads="1"/>
          </p:cNvSpPr>
          <p:nvPr/>
        </p:nvSpPr>
        <p:spPr bwMode="auto">
          <a:xfrm>
            <a:off x="4572000" y="1066800"/>
            <a:ext cx="4114800" cy="3785652"/>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dirty="0">
                <a:solidFill>
                  <a:srgbClr val="262626"/>
                </a:solidFill>
                <a:latin typeface="Calibri" pitchFamily="34" charset="0"/>
              </a:rPr>
              <a:t>Two component systems split the sensing and DNA binding portions of a transcription factor into 2 (or more) proteins linked through a phosphorylation cascade</a:t>
            </a:r>
          </a:p>
          <a:p>
            <a:pPr marL="457200" indent="-457200">
              <a:buFont typeface="Wingdings" pitchFamily="2" charset="2"/>
              <a:buChar char="§"/>
            </a:pPr>
            <a:r>
              <a:rPr lang="en-US" sz="2000" i="1" dirty="0" smtClean="0">
                <a:solidFill>
                  <a:srgbClr val="262626"/>
                </a:solidFill>
                <a:latin typeface="Calibri" pitchFamily="34" charset="0"/>
              </a:rPr>
              <a:t>E</a:t>
            </a:r>
            <a:r>
              <a:rPr lang="en-US" sz="2000" i="1" dirty="0">
                <a:solidFill>
                  <a:srgbClr val="262626"/>
                </a:solidFill>
                <a:latin typeface="Calibri" pitchFamily="34" charset="0"/>
              </a:rPr>
              <a:t>. coli </a:t>
            </a:r>
            <a:r>
              <a:rPr lang="en-US" sz="2000" dirty="0">
                <a:solidFill>
                  <a:srgbClr val="262626"/>
                </a:solidFill>
                <a:latin typeface="Calibri" pitchFamily="34" charset="0"/>
              </a:rPr>
              <a:t>has </a:t>
            </a:r>
            <a:r>
              <a:rPr lang="en-US" sz="2000" dirty="0" smtClean="0">
                <a:solidFill>
                  <a:srgbClr val="262626"/>
                </a:solidFill>
                <a:latin typeface="Calibri" pitchFamily="34" charset="0"/>
              </a:rPr>
              <a:t>24 </a:t>
            </a:r>
            <a:r>
              <a:rPr lang="en-US" sz="2000" dirty="0">
                <a:solidFill>
                  <a:srgbClr val="262626"/>
                </a:solidFill>
                <a:latin typeface="Calibri" pitchFamily="34" charset="0"/>
              </a:rPr>
              <a:t>of these</a:t>
            </a:r>
          </a:p>
          <a:p>
            <a:pPr marL="457200" indent="-457200">
              <a:buFont typeface="Wingdings" pitchFamily="2" charset="2"/>
              <a:buChar char="§"/>
            </a:pPr>
            <a:r>
              <a:rPr lang="en-US" sz="2000" i="1" dirty="0" err="1">
                <a:solidFill>
                  <a:srgbClr val="262626"/>
                </a:solidFill>
                <a:latin typeface="Calibri" pitchFamily="34" charset="0"/>
              </a:rPr>
              <a:t>Shewanella</a:t>
            </a:r>
            <a:r>
              <a:rPr lang="en-US" sz="2000" dirty="0">
                <a:solidFill>
                  <a:srgbClr val="262626"/>
                </a:solidFill>
                <a:latin typeface="Calibri" pitchFamily="34" charset="0"/>
              </a:rPr>
              <a:t> has 88 </a:t>
            </a:r>
            <a:r>
              <a:rPr lang="en-US" sz="2000" dirty="0" smtClean="0">
                <a:solidFill>
                  <a:srgbClr val="262626"/>
                </a:solidFill>
                <a:latin typeface="Calibri" pitchFamily="34" charset="0"/>
              </a:rPr>
              <a:t>(</a:t>
            </a:r>
            <a:r>
              <a:rPr lang="en-US" sz="2000" dirty="0">
                <a:solidFill>
                  <a:srgbClr val="262626"/>
                </a:solidFill>
                <a:latin typeface="Calibri" pitchFamily="34" charset="0"/>
              </a:rPr>
              <a:t>16199584)</a:t>
            </a:r>
          </a:p>
          <a:p>
            <a:pPr marL="457200" indent="-457200">
              <a:buFont typeface="Wingdings" pitchFamily="2" charset="2"/>
              <a:buChar char="§"/>
            </a:pPr>
            <a:r>
              <a:rPr lang="en-US" sz="2000" dirty="0">
                <a:solidFill>
                  <a:srgbClr val="262626"/>
                </a:solidFill>
                <a:latin typeface="Calibri" pitchFamily="34" charset="0"/>
              </a:rPr>
              <a:t>Environmental bacteria (soil and water) often have far more of these systems than pathogenic/commensal bacteria</a:t>
            </a:r>
          </a:p>
        </p:txBody>
      </p:sp>
      <p:pic>
        <p:nvPicPr>
          <p:cNvPr id="12292" name="Picture 5"/>
          <p:cNvPicPr>
            <a:picLocks noChangeAspect="1" noChangeArrowheads="1"/>
          </p:cNvPicPr>
          <p:nvPr/>
        </p:nvPicPr>
        <p:blipFill>
          <a:blip r:embed="rId3" cstate="print"/>
          <a:srcRect/>
          <a:stretch>
            <a:fillRect/>
          </a:stretch>
        </p:blipFill>
        <p:spPr bwMode="auto">
          <a:xfrm>
            <a:off x="304800" y="1066800"/>
            <a:ext cx="3897313" cy="52673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Two-component signal transduction</a:t>
            </a:r>
          </a:p>
        </p:txBody>
      </p:sp>
      <p:pic>
        <p:nvPicPr>
          <p:cNvPr id="13315" name="Picture 2"/>
          <p:cNvPicPr>
            <a:picLocks noChangeAspect="1" noChangeArrowheads="1"/>
          </p:cNvPicPr>
          <p:nvPr/>
        </p:nvPicPr>
        <p:blipFill>
          <a:blip r:embed="rId3" cstate="print"/>
          <a:srcRect/>
          <a:stretch>
            <a:fillRect/>
          </a:stretch>
        </p:blipFill>
        <p:spPr bwMode="auto">
          <a:xfrm>
            <a:off x="1447800" y="838200"/>
            <a:ext cx="6705600" cy="5759450"/>
          </a:xfrm>
          <a:prstGeom prst="rect">
            <a:avLst/>
          </a:prstGeom>
          <a:noFill/>
          <a:ln w="9525">
            <a:noFill/>
            <a:miter lim="800000"/>
            <a:headEnd/>
            <a:tailEnd/>
          </a:ln>
        </p:spPr>
      </p:pic>
      <p:sp>
        <p:nvSpPr>
          <p:cNvPr id="4" name="TextBox 3"/>
          <p:cNvSpPr txBox="1"/>
          <p:nvPr/>
        </p:nvSpPr>
        <p:spPr>
          <a:xfrm>
            <a:off x="7696200" y="2438400"/>
            <a:ext cx="1524000" cy="923925"/>
          </a:xfrm>
          <a:prstGeom prst="rect">
            <a:avLst/>
          </a:prstGeom>
          <a:noFill/>
        </p:spPr>
        <p:txBody>
          <a:bodyPr>
            <a:spAutoFit/>
          </a:bodyPr>
          <a:lstStyle/>
          <a:p>
            <a:pPr>
              <a:defRPr/>
            </a:pPr>
            <a:r>
              <a:rPr lang="en-US" dirty="0">
                <a:solidFill>
                  <a:schemeClr val="accent1">
                    <a:lumMod val="75000"/>
                  </a:schemeClr>
                </a:solidFill>
              </a:rPr>
              <a:t>Salmonella Virulence Factors</a:t>
            </a:r>
          </a:p>
        </p:txBody>
      </p:sp>
      <p:cxnSp>
        <p:nvCxnSpPr>
          <p:cNvPr id="6" name="Straight Arrow Connector 5"/>
          <p:cNvCxnSpPr/>
          <p:nvPr/>
        </p:nvCxnSpPr>
        <p:spPr>
          <a:xfrm rot="16200000" flipV="1">
            <a:off x="7924800" y="2133600"/>
            <a:ext cx="304800" cy="304800"/>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Differences in Fe</a:t>
            </a:r>
            <a:r>
              <a:rPr lang="en-US" sz="2800" baseline="30000">
                <a:latin typeface="Rockwell Extra Bold" pitchFamily="18" charset="0"/>
              </a:rPr>
              <a:t>3+</a:t>
            </a:r>
            <a:r>
              <a:rPr lang="en-US" sz="2800">
                <a:latin typeface="Rockwell Extra Bold" pitchFamily="18" charset="0"/>
              </a:rPr>
              <a:t>/Mg</a:t>
            </a:r>
            <a:r>
              <a:rPr lang="en-US" sz="2800" baseline="30000">
                <a:latin typeface="Rockwell Extra Bold" pitchFamily="18" charset="0"/>
              </a:rPr>
              <a:t>2+</a:t>
            </a:r>
            <a:r>
              <a:rPr lang="en-US" sz="2800">
                <a:latin typeface="Rockwell Extra Bold" pitchFamily="18" charset="0"/>
              </a:rPr>
              <a:t> crosstalk</a:t>
            </a:r>
          </a:p>
        </p:txBody>
      </p:sp>
      <p:sp>
        <p:nvSpPr>
          <p:cNvPr id="14339" name="Rectangle 3"/>
          <p:cNvSpPr>
            <a:spLocks noChangeArrowheads="1"/>
          </p:cNvSpPr>
          <p:nvPr/>
        </p:nvSpPr>
        <p:spPr bwMode="auto">
          <a:xfrm>
            <a:off x="6858000" y="6096000"/>
            <a:ext cx="1916113" cy="369888"/>
          </a:xfrm>
          <a:prstGeom prst="rect">
            <a:avLst/>
          </a:prstGeom>
          <a:noFill/>
          <a:ln w="9525">
            <a:noFill/>
            <a:miter lim="800000"/>
            <a:headEnd/>
            <a:tailEnd/>
          </a:ln>
        </p:spPr>
        <p:txBody>
          <a:bodyPr wrap="none">
            <a:spAutoFit/>
          </a:bodyPr>
          <a:lstStyle/>
          <a:p>
            <a:r>
              <a:rPr lang="en-US"/>
              <a:t>PMID 15569938 </a:t>
            </a:r>
          </a:p>
        </p:txBody>
      </p:sp>
      <p:pic>
        <p:nvPicPr>
          <p:cNvPr id="14340" name="Picture 5"/>
          <p:cNvPicPr>
            <a:picLocks noChangeAspect="1" noChangeArrowheads="1"/>
          </p:cNvPicPr>
          <p:nvPr/>
        </p:nvPicPr>
        <p:blipFill>
          <a:blip r:embed="rId3" cstate="print"/>
          <a:srcRect/>
          <a:stretch>
            <a:fillRect/>
          </a:stretch>
        </p:blipFill>
        <p:spPr bwMode="auto">
          <a:xfrm>
            <a:off x="1600200" y="4191000"/>
            <a:ext cx="5967413" cy="1828800"/>
          </a:xfrm>
          <a:prstGeom prst="rect">
            <a:avLst/>
          </a:prstGeom>
          <a:noFill/>
          <a:ln w="9525">
            <a:noFill/>
            <a:miter lim="800000"/>
            <a:headEnd/>
            <a:tailEnd/>
          </a:ln>
        </p:spPr>
      </p:pic>
      <p:sp>
        <p:nvSpPr>
          <p:cNvPr id="14341" name="Rectangle 5"/>
          <p:cNvSpPr>
            <a:spLocks noChangeArrowheads="1"/>
          </p:cNvSpPr>
          <p:nvPr/>
        </p:nvSpPr>
        <p:spPr bwMode="auto">
          <a:xfrm>
            <a:off x="1905000" y="6019800"/>
            <a:ext cx="4114800" cy="646113"/>
          </a:xfrm>
          <a:prstGeom prst="rect">
            <a:avLst/>
          </a:prstGeom>
          <a:noFill/>
          <a:ln w="9525">
            <a:noFill/>
            <a:miter lim="800000"/>
            <a:headEnd/>
            <a:tailEnd/>
          </a:ln>
        </p:spPr>
        <p:txBody>
          <a:bodyPr>
            <a:spAutoFit/>
          </a:bodyPr>
          <a:lstStyle/>
          <a:p>
            <a:r>
              <a:rPr lang="en-US" dirty="0" err="1"/>
              <a:t>PmrA</a:t>
            </a:r>
            <a:r>
              <a:rPr lang="en-US" dirty="0"/>
              <a:t>-activated </a:t>
            </a:r>
            <a:r>
              <a:rPr lang="en-US" i="1" dirty="0" err="1"/>
              <a:t>pbgP</a:t>
            </a:r>
            <a:r>
              <a:rPr lang="en-US" dirty="0"/>
              <a:t> </a:t>
            </a:r>
            <a:r>
              <a:rPr lang="en-US" dirty="0" smtClean="0"/>
              <a:t>gene and </a:t>
            </a:r>
            <a:r>
              <a:rPr lang="en-US" dirty="0" err="1" smtClean="0"/>
              <a:t>polymyxin</a:t>
            </a:r>
            <a:r>
              <a:rPr lang="en-US" dirty="0" smtClean="0"/>
              <a:t> B resistance</a:t>
            </a:r>
            <a:endParaRPr lang="en-US" dirty="0"/>
          </a:p>
        </p:txBody>
      </p:sp>
      <p:pic>
        <p:nvPicPr>
          <p:cNvPr id="14342" name="Picture 7"/>
          <p:cNvPicPr>
            <a:picLocks noChangeAspect="1" noChangeArrowheads="1"/>
          </p:cNvPicPr>
          <p:nvPr/>
        </p:nvPicPr>
        <p:blipFill>
          <a:blip r:embed="rId4" cstate="print"/>
          <a:srcRect/>
          <a:stretch>
            <a:fillRect/>
          </a:stretch>
        </p:blipFill>
        <p:spPr bwMode="auto">
          <a:xfrm>
            <a:off x="5019675" y="914400"/>
            <a:ext cx="3819525" cy="2981325"/>
          </a:xfrm>
          <a:prstGeom prst="rect">
            <a:avLst/>
          </a:prstGeom>
          <a:noFill/>
          <a:ln w="9525">
            <a:noFill/>
            <a:miter lim="800000"/>
            <a:headEnd/>
            <a:tailEnd/>
          </a:ln>
        </p:spPr>
      </p:pic>
      <p:pic>
        <p:nvPicPr>
          <p:cNvPr id="14343" name="Picture 8"/>
          <p:cNvPicPr>
            <a:picLocks noChangeAspect="1" noChangeArrowheads="1"/>
          </p:cNvPicPr>
          <p:nvPr/>
        </p:nvPicPr>
        <p:blipFill>
          <a:blip r:embed="rId5" cstate="print"/>
          <a:srcRect/>
          <a:stretch>
            <a:fillRect/>
          </a:stretch>
        </p:blipFill>
        <p:spPr bwMode="auto">
          <a:xfrm>
            <a:off x="152400" y="990600"/>
            <a:ext cx="3905250" cy="29813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Specialized versus global regulators</a:t>
            </a:r>
          </a:p>
        </p:txBody>
      </p:sp>
      <p:sp>
        <p:nvSpPr>
          <p:cNvPr id="15363" name="Rectangle 5"/>
          <p:cNvSpPr>
            <a:spLocks noChangeArrowheads="1"/>
          </p:cNvSpPr>
          <p:nvPr/>
        </p:nvSpPr>
        <p:spPr bwMode="auto">
          <a:xfrm>
            <a:off x="5181600" y="990600"/>
            <a:ext cx="3733800" cy="5632450"/>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a:solidFill>
                  <a:srgbClr val="262626"/>
                </a:solidFill>
                <a:latin typeface="Calibri" pitchFamily="34" charset="0"/>
              </a:rPr>
              <a:t>Some TF/HKs are dedicated to a very specific response for a specific set of genes—ie lacR, AraC</a:t>
            </a:r>
          </a:p>
          <a:p>
            <a:pPr marL="457200" indent="-457200">
              <a:buFont typeface="Wingdings" pitchFamily="2" charset="2"/>
              <a:buChar char="§"/>
            </a:pPr>
            <a:r>
              <a:rPr lang="en-US" sz="2000">
                <a:solidFill>
                  <a:srgbClr val="262626"/>
                </a:solidFill>
                <a:latin typeface="Calibri" pitchFamily="34" charset="0"/>
              </a:rPr>
              <a:t>Those tend to be encoded within the gene clusters they regulate</a:t>
            </a:r>
          </a:p>
          <a:p>
            <a:pPr marL="457200" indent="-457200">
              <a:buFont typeface="Wingdings" pitchFamily="2" charset="2"/>
              <a:buChar char="§"/>
            </a:pPr>
            <a:r>
              <a:rPr lang="en-US" sz="2000">
                <a:solidFill>
                  <a:srgbClr val="262626"/>
                </a:solidFill>
                <a:latin typeface="Calibri" pitchFamily="34" charset="0"/>
              </a:rPr>
              <a:t>Others like CRP (glucose), LRP (leucine), fur (iron), cpx (envelope stess) are global TFs responding to a specific stimulus but regulate many promoters (pleiotropic)</a:t>
            </a:r>
          </a:p>
          <a:p>
            <a:pPr marL="457200" indent="-457200">
              <a:buFont typeface="Wingdings" pitchFamily="2" charset="2"/>
              <a:buChar char="§"/>
            </a:pPr>
            <a:r>
              <a:rPr lang="en-US" sz="2000">
                <a:solidFill>
                  <a:srgbClr val="262626"/>
                </a:solidFill>
                <a:latin typeface="Calibri" pitchFamily="34" charset="0"/>
              </a:rPr>
              <a:t>Others still (IHF, Fis, H-NS) often bind promoters and play roles in changing the conformation of the DNA, but don’t respond to anything</a:t>
            </a:r>
          </a:p>
        </p:txBody>
      </p:sp>
      <p:pic>
        <p:nvPicPr>
          <p:cNvPr id="15364" name="Picture 2"/>
          <p:cNvPicPr>
            <a:picLocks noChangeAspect="1" noChangeArrowheads="1"/>
          </p:cNvPicPr>
          <p:nvPr/>
        </p:nvPicPr>
        <p:blipFill>
          <a:blip r:embed="rId3" cstate="print"/>
          <a:srcRect/>
          <a:stretch>
            <a:fillRect/>
          </a:stretch>
        </p:blipFill>
        <p:spPr bwMode="auto">
          <a:xfrm>
            <a:off x="304800" y="838200"/>
            <a:ext cx="4724400" cy="5740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Complex Promoters</a:t>
            </a:r>
          </a:p>
        </p:txBody>
      </p:sp>
      <p:sp>
        <p:nvSpPr>
          <p:cNvPr id="16387" name="Rectangle 5"/>
          <p:cNvSpPr>
            <a:spLocks noChangeArrowheads="1"/>
          </p:cNvSpPr>
          <p:nvPr/>
        </p:nvSpPr>
        <p:spPr bwMode="auto">
          <a:xfrm>
            <a:off x="1600200" y="1066800"/>
            <a:ext cx="6781800" cy="3786188"/>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dirty="0">
                <a:solidFill>
                  <a:srgbClr val="262626"/>
                </a:solidFill>
                <a:latin typeface="Calibri" pitchFamily="34" charset="0"/>
              </a:rPr>
              <a:t>Some promoters are easy to understand by inspection of </a:t>
            </a:r>
            <a:r>
              <a:rPr lang="en-US" sz="2000" dirty="0" err="1">
                <a:solidFill>
                  <a:srgbClr val="262626"/>
                </a:solidFill>
                <a:latin typeface="Calibri" pitchFamily="34" charset="0"/>
              </a:rPr>
              <a:t>footprinting</a:t>
            </a:r>
            <a:r>
              <a:rPr lang="en-US" sz="2000" dirty="0">
                <a:solidFill>
                  <a:srgbClr val="262626"/>
                </a:solidFill>
                <a:latin typeface="Calibri" pitchFamily="34" charset="0"/>
              </a:rPr>
              <a:t> data—they only have a repressor an activator, or one of each</a:t>
            </a:r>
          </a:p>
          <a:p>
            <a:pPr marL="457200" indent="-457200">
              <a:buFont typeface="Wingdings" pitchFamily="2" charset="2"/>
              <a:buChar char="§"/>
            </a:pPr>
            <a:r>
              <a:rPr lang="en-US" sz="2000" dirty="0">
                <a:solidFill>
                  <a:srgbClr val="262626"/>
                </a:solidFill>
                <a:latin typeface="Calibri" pitchFamily="34" charset="0"/>
              </a:rPr>
              <a:t>Complex promoters can contain multiple binding sites for a TF/HK, multiple TF/HK sites, incorporation of bending proteins like H-NS, methylation-dependent TF/HK binding, and multiple -10/-35 sites</a:t>
            </a:r>
          </a:p>
          <a:p>
            <a:pPr marL="457200" indent="-457200">
              <a:buFont typeface="Wingdings" pitchFamily="2" charset="2"/>
              <a:buChar char="§"/>
            </a:pPr>
            <a:r>
              <a:rPr lang="en-US" sz="2000" dirty="0">
                <a:solidFill>
                  <a:srgbClr val="262626"/>
                </a:solidFill>
                <a:latin typeface="Calibri" pitchFamily="34" charset="0"/>
              </a:rPr>
              <a:t>It is unrealistic to think of promoters as modular composites of operator elements – even simple promoters are usually reticent to modular design (but libraries work)</a:t>
            </a:r>
          </a:p>
          <a:p>
            <a:pPr marL="457200" indent="-457200">
              <a:buFont typeface="Wingdings" pitchFamily="2" charset="2"/>
              <a:buChar char="§"/>
            </a:pPr>
            <a:r>
              <a:rPr lang="en-US" sz="2000" dirty="0">
                <a:solidFill>
                  <a:srgbClr val="262626"/>
                </a:solidFill>
                <a:latin typeface="Calibri" pitchFamily="34" charset="0"/>
              </a:rPr>
              <a:t>Entire promoter regions can often be used as modular parts that retain their transcription profile</a:t>
            </a:r>
          </a:p>
        </p:txBody>
      </p:sp>
      <p:pic>
        <p:nvPicPr>
          <p:cNvPr id="16388" name="Picture 4"/>
          <p:cNvPicPr>
            <a:picLocks noChangeAspect="1" noChangeArrowheads="1"/>
          </p:cNvPicPr>
          <p:nvPr/>
        </p:nvPicPr>
        <p:blipFill>
          <a:blip r:embed="rId4" cstate="print"/>
          <a:srcRect/>
          <a:stretch>
            <a:fillRect/>
          </a:stretch>
        </p:blipFill>
        <p:spPr bwMode="auto">
          <a:xfrm>
            <a:off x="762000" y="5181600"/>
            <a:ext cx="7591425" cy="971550"/>
          </a:xfrm>
          <a:prstGeom prst="rect">
            <a:avLst/>
          </a:prstGeom>
          <a:noFill/>
          <a:ln w="9525">
            <a:noFill/>
            <a:miter lim="800000"/>
            <a:headEnd/>
            <a:tailEnd/>
          </a:ln>
        </p:spPr>
      </p:pic>
      <p:sp>
        <p:nvSpPr>
          <p:cNvPr id="16389" name="TextBox 5"/>
          <p:cNvSpPr txBox="1">
            <a:spLocks noChangeArrowheads="1"/>
          </p:cNvSpPr>
          <p:nvPr/>
        </p:nvSpPr>
        <p:spPr bwMode="auto">
          <a:xfrm>
            <a:off x="2819400" y="6172200"/>
            <a:ext cx="4313238" cy="369888"/>
          </a:xfrm>
          <a:prstGeom prst="rect">
            <a:avLst/>
          </a:prstGeom>
          <a:noFill/>
          <a:ln w="9525">
            <a:noFill/>
            <a:miter lim="800000"/>
            <a:headEnd/>
            <a:tailEnd/>
          </a:ln>
        </p:spPr>
        <p:txBody>
          <a:bodyPr wrap="none">
            <a:spAutoFit/>
          </a:bodyPr>
          <a:lstStyle/>
          <a:p>
            <a:r>
              <a:rPr lang="en-US" i="1"/>
              <a:t>acs</a:t>
            </a:r>
            <a:r>
              <a:rPr lang="en-US"/>
              <a:t> regulatory region (PMID: 14651625)</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956214"/>
            <a:ext cx="6696075" cy="3810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Transcription in bacteria</a:t>
            </a:r>
          </a:p>
        </p:txBody>
      </p:sp>
      <p:sp>
        <p:nvSpPr>
          <p:cNvPr id="7171" name="Rectangle 9"/>
          <p:cNvSpPr>
            <a:spLocks noChangeArrowheads="1"/>
          </p:cNvSpPr>
          <p:nvPr/>
        </p:nvSpPr>
        <p:spPr bwMode="auto">
          <a:xfrm>
            <a:off x="1143000" y="5105400"/>
            <a:ext cx="6858000" cy="1016000"/>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a:solidFill>
                  <a:srgbClr val="262626"/>
                </a:solidFill>
              </a:rPr>
              <a:t>Central metabolism and the central dogma are universally conserved at least between prokaryotes</a:t>
            </a:r>
          </a:p>
          <a:p>
            <a:pPr marL="457200" indent="-457200">
              <a:buFont typeface="Wingdings" pitchFamily="2" charset="2"/>
              <a:buChar char="§"/>
            </a:pPr>
            <a:r>
              <a:rPr lang="en-US" sz="2000">
                <a:solidFill>
                  <a:srgbClr val="262626"/>
                </a:solidFill>
              </a:rPr>
              <a:t>Transcriptional control mechanisms aren’t at all</a:t>
            </a:r>
          </a:p>
        </p:txBody>
      </p:sp>
    </p:spTree>
    <p:extLst>
      <p:ext uri="{BB962C8B-B14F-4D97-AF65-F5344CB8AC3E}">
        <p14:creationId xmlns:p14="http://schemas.microsoft.com/office/powerpoint/2010/main" val="2224195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p:txBody>
          <a:bodyPr/>
          <a:lstStyle/>
          <a:p>
            <a:r>
              <a:rPr lang="en-US" dirty="0">
                <a:solidFill>
                  <a:schemeClr val="bg1"/>
                </a:solidFill>
                <a:latin typeface="Rockwell Extra Bold" pitchFamily="18" charset="0"/>
                <a:ea typeface="+mn-ea"/>
                <a:cs typeface="Arial" charset="0"/>
              </a:rPr>
              <a:t>Why transcriptional control?</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762000"/>
            <a:ext cx="8382000" cy="523220"/>
          </a:xfrm>
          <a:prstGeom prst="rect">
            <a:avLst/>
          </a:prstGeom>
        </p:spPr>
        <p:txBody>
          <a:bodyPr>
            <a:spAutoFit/>
          </a:bodyPr>
          <a:lstStyle/>
          <a:p>
            <a:pPr marL="457200" indent="-457200" fontAlgn="auto">
              <a:spcBef>
                <a:spcPts val="0"/>
              </a:spcBef>
              <a:spcAft>
                <a:spcPts val="0"/>
              </a:spcAft>
              <a:defRPr/>
            </a:pPr>
            <a:r>
              <a:rPr lang="en-US" sz="2800" dirty="0" smtClean="0">
                <a:solidFill>
                  <a:schemeClr val="tx1">
                    <a:lumMod val="85000"/>
                    <a:lumOff val="15000"/>
                  </a:schemeClr>
                </a:solidFill>
                <a:latin typeface="Calibri" pitchFamily="34" charset="0"/>
              </a:rPr>
              <a:t>It’s useful for:</a:t>
            </a:r>
            <a:endParaRPr lang="en-US" sz="2800" dirty="0">
              <a:solidFill>
                <a:schemeClr val="tx1">
                  <a:lumMod val="85000"/>
                  <a:lumOff val="15000"/>
                </a:schemeClr>
              </a:solidFill>
              <a:latin typeface="Calibri" pitchFamily="34" charset="0"/>
            </a:endParaRPr>
          </a:p>
        </p:txBody>
      </p:sp>
      <p:sp>
        <p:nvSpPr>
          <p:cNvPr id="17411" name="Rectangle 5"/>
          <p:cNvSpPr>
            <a:spLocks noChangeArrowheads="1"/>
          </p:cNvSpPr>
          <p:nvPr/>
        </p:nvSpPr>
        <p:spPr bwMode="auto">
          <a:xfrm>
            <a:off x="2286000" y="2209800"/>
            <a:ext cx="5486400" cy="1816100"/>
          </a:xfrm>
          <a:prstGeom prst="rect">
            <a:avLst/>
          </a:prstGeom>
          <a:noFill/>
          <a:ln w="9525">
            <a:noFill/>
            <a:miter lim="800000"/>
            <a:headEnd/>
            <a:tailEnd/>
          </a:ln>
        </p:spPr>
        <p:txBody>
          <a:bodyPr>
            <a:spAutoFit/>
          </a:bodyPr>
          <a:lstStyle/>
          <a:p>
            <a:pPr marL="457200" indent="-457200">
              <a:buFont typeface="Wingdings" pitchFamily="2" charset="2"/>
              <a:buChar char="§"/>
            </a:pPr>
            <a:r>
              <a:rPr lang="en-US" sz="2800">
                <a:solidFill>
                  <a:srgbClr val="262626"/>
                </a:solidFill>
                <a:latin typeface="Calibri" pitchFamily="34" charset="0"/>
              </a:rPr>
              <a:t>Environmental regulation</a:t>
            </a:r>
          </a:p>
          <a:p>
            <a:pPr marL="457200" indent="-457200">
              <a:buFont typeface="Wingdings" pitchFamily="2" charset="2"/>
              <a:buChar char="§"/>
            </a:pPr>
            <a:r>
              <a:rPr lang="en-US" sz="2800">
                <a:solidFill>
                  <a:srgbClr val="262626"/>
                </a:solidFill>
                <a:latin typeface="Calibri" pitchFamily="34" charset="0"/>
              </a:rPr>
              <a:t>Timing</a:t>
            </a:r>
          </a:p>
          <a:p>
            <a:pPr marL="457200" indent="-457200">
              <a:buFont typeface="Wingdings" pitchFamily="2" charset="2"/>
              <a:buChar char="§"/>
            </a:pPr>
            <a:r>
              <a:rPr lang="en-US" sz="2800">
                <a:solidFill>
                  <a:srgbClr val="262626"/>
                </a:solidFill>
                <a:latin typeface="Calibri" pitchFamily="34" charset="0"/>
              </a:rPr>
              <a:t>Negative feedback</a:t>
            </a:r>
          </a:p>
          <a:p>
            <a:pPr marL="457200" indent="-457200">
              <a:buFont typeface="Wingdings" pitchFamily="2" charset="2"/>
              <a:buChar char="§"/>
            </a:pPr>
            <a:r>
              <a:rPr lang="en-US" sz="2800">
                <a:solidFill>
                  <a:srgbClr val="262626"/>
                </a:solidFill>
                <a:latin typeface="Calibri" pitchFamily="34" charset="0"/>
              </a:rPr>
              <a:t>Phase variation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Environmental Control:   Flagella</a:t>
            </a:r>
          </a:p>
        </p:txBody>
      </p:sp>
      <p:sp>
        <p:nvSpPr>
          <p:cNvPr id="18435" name="Rectangle 8"/>
          <p:cNvSpPr>
            <a:spLocks noChangeArrowheads="1"/>
          </p:cNvSpPr>
          <p:nvPr/>
        </p:nvSpPr>
        <p:spPr bwMode="auto">
          <a:xfrm>
            <a:off x="7010400" y="6324600"/>
            <a:ext cx="1916113" cy="369888"/>
          </a:xfrm>
          <a:prstGeom prst="rect">
            <a:avLst/>
          </a:prstGeom>
          <a:noFill/>
          <a:ln w="9525">
            <a:noFill/>
            <a:miter lim="800000"/>
            <a:headEnd/>
            <a:tailEnd/>
          </a:ln>
        </p:spPr>
        <p:txBody>
          <a:bodyPr wrap="none">
            <a:spAutoFit/>
          </a:bodyPr>
          <a:lstStyle/>
          <a:p>
            <a:r>
              <a:rPr lang="en-US"/>
              <a:t>PMID 11104815 </a:t>
            </a:r>
          </a:p>
        </p:txBody>
      </p:sp>
      <p:pic>
        <p:nvPicPr>
          <p:cNvPr id="18436" name="Picture 9"/>
          <p:cNvPicPr>
            <a:picLocks noChangeAspect="1" noChangeArrowheads="1"/>
          </p:cNvPicPr>
          <p:nvPr/>
        </p:nvPicPr>
        <p:blipFill>
          <a:blip r:embed="rId3" cstate="print"/>
          <a:srcRect/>
          <a:stretch>
            <a:fillRect/>
          </a:stretch>
        </p:blipFill>
        <p:spPr bwMode="auto">
          <a:xfrm>
            <a:off x="152400" y="1219200"/>
            <a:ext cx="8142288" cy="40386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9"/>
          <p:cNvPicPr>
            <a:picLocks noChangeAspect="1" noChangeArrowheads="1"/>
          </p:cNvPicPr>
          <p:nvPr/>
        </p:nvPicPr>
        <p:blipFill>
          <a:blip r:embed="rId3" cstate="print"/>
          <a:srcRect/>
          <a:stretch>
            <a:fillRect/>
          </a:stretch>
        </p:blipFill>
        <p:spPr bwMode="auto">
          <a:xfrm>
            <a:off x="1447800" y="609600"/>
            <a:ext cx="5326063" cy="4724400"/>
          </a:xfrm>
          <a:prstGeom prst="rect">
            <a:avLst/>
          </a:prstGeom>
          <a:noFill/>
          <a:ln w="9525">
            <a:noFill/>
            <a:miter lim="800000"/>
            <a:headEnd/>
            <a:tailEnd/>
          </a:ln>
        </p:spPr>
      </p:pic>
      <p:sp>
        <p:nvSpPr>
          <p:cNvPr id="19459"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Environmental Control:   Flagella</a:t>
            </a:r>
          </a:p>
        </p:txBody>
      </p:sp>
      <p:pic>
        <p:nvPicPr>
          <p:cNvPr id="19460" name="Picture 8"/>
          <p:cNvPicPr>
            <a:picLocks noChangeAspect="1" noChangeArrowheads="1"/>
          </p:cNvPicPr>
          <p:nvPr/>
        </p:nvPicPr>
        <p:blipFill>
          <a:blip r:embed="rId4" cstate="print"/>
          <a:srcRect/>
          <a:stretch>
            <a:fillRect/>
          </a:stretch>
        </p:blipFill>
        <p:spPr bwMode="auto">
          <a:xfrm>
            <a:off x="990600" y="5591175"/>
            <a:ext cx="7224713" cy="1266825"/>
          </a:xfrm>
          <a:prstGeom prst="rect">
            <a:avLst/>
          </a:prstGeom>
          <a:noFill/>
          <a:ln w="9525">
            <a:noFill/>
            <a:miter lim="800000"/>
            <a:headEnd/>
            <a:tailEnd/>
          </a:ln>
        </p:spPr>
      </p:pic>
      <p:cxnSp>
        <p:nvCxnSpPr>
          <p:cNvPr id="13" name="Straight Arrow Connector 12"/>
          <p:cNvCxnSpPr/>
          <p:nvPr/>
        </p:nvCxnSpPr>
        <p:spPr>
          <a:xfrm>
            <a:off x="4114800" y="2667000"/>
            <a:ext cx="1905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62" name="TextBox 13"/>
          <p:cNvSpPr txBox="1">
            <a:spLocks noChangeArrowheads="1"/>
          </p:cNvSpPr>
          <p:nvPr/>
        </p:nvSpPr>
        <p:spPr bwMode="auto">
          <a:xfrm>
            <a:off x="6096000" y="2438400"/>
            <a:ext cx="2057400" cy="646113"/>
          </a:xfrm>
          <a:prstGeom prst="rect">
            <a:avLst/>
          </a:prstGeom>
          <a:noFill/>
          <a:ln w="9525">
            <a:noFill/>
            <a:miter lim="800000"/>
            <a:headEnd/>
            <a:tailEnd/>
          </a:ln>
        </p:spPr>
        <p:txBody>
          <a:bodyPr>
            <a:spAutoFit/>
          </a:bodyPr>
          <a:lstStyle/>
          <a:p>
            <a:r>
              <a:rPr lang="en-US"/>
              <a:t>Activation of rest of flagellar genes</a:t>
            </a:r>
          </a:p>
        </p:txBody>
      </p:sp>
      <p:sp>
        <p:nvSpPr>
          <p:cNvPr id="7" name="Oval 6"/>
          <p:cNvSpPr/>
          <p:nvPr/>
        </p:nvSpPr>
        <p:spPr>
          <a:xfrm>
            <a:off x="2819400" y="4648200"/>
            <a:ext cx="990600" cy="609600"/>
          </a:xfrm>
          <a:prstGeom prst="ellipse">
            <a:avLst/>
          </a:prstGeom>
          <a:solidFill>
            <a:schemeClr val="accent3">
              <a:lumMod val="60000"/>
              <a:lumOff val="40000"/>
              <a:alpha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505200" y="3505200"/>
            <a:ext cx="685800" cy="457200"/>
          </a:xfrm>
          <a:prstGeom prst="ellipse">
            <a:avLst/>
          </a:prstGeom>
          <a:solidFill>
            <a:schemeClr val="accent3">
              <a:lumMod val="60000"/>
              <a:lumOff val="40000"/>
              <a:alpha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Just-in-time Regulatory Cascades</a:t>
            </a:r>
          </a:p>
        </p:txBody>
      </p:sp>
      <p:sp>
        <p:nvSpPr>
          <p:cNvPr id="21507" name="Rectangle 8"/>
          <p:cNvSpPr>
            <a:spLocks noChangeArrowheads="1"/>
          </p:cNvSpPr>
          <p:nvPr/>
        </p:nvSpPr>
        <p:spPr bwMode="auto">
          <a:xfrm>
            <a:off x="7010400" y="6324600"/>
            <a:ext cx="1916113" cy="369888"/>
          </a:xfrm>
          <a:prstGeom prst="rect">
            <a:avLst/>
          </a:prstGeom>
          <a:noFill/>
          <a:ln w="9525">
            <a:noFill/>
            <a:miter lim="800000"/>
            <a:headEnd/>
            <a:tailEnd/>
          </a:ln>
        </p:spPr>
        <p:txBody>
          <a:bodyPr wrap="none">
            <a:spAutoFit/>
          </a:bodyPr>
          <a:lstStyle/>
          <a:p>
            <a:r>
              <a:rPr lang="en-US"/>
              <a:t>PMID 11104815 </a:t>
            </a:r>
          </a:p>
        </p:txBody>
      </p:sp>
      <p:pic>
        <p:nvPicPr>
          <p:cNvPr id="21508" name="Picture 9"/>
          <p:cNvPicPr>
            <a:picLocks noChangeAspect="1" noChangeArrowheads="1"/>
          </p:cNvPicPr>
          <p:nvPr/>
        </p:nvPicPr>
        <p:blipFill>
          <a:blip r:embed="rId4" cstate="print"/>
          <a:srcRect/>
          <a:stretch>
            <a:fillRect/>
          </a:stretch>
        </p:blipFill>
        <p:spPr bwMode="auto">
          <a:xfrm>
            <a:off x="152400" y="1219200"/>
            <a:ext cx="8142288" cy="4038600"/>
          </a:xfrm>
          <a:prstGeom prst="rect">
            <a:avLst/>
          </a:prstGeom>
          <a:noFill/>
          <a:ln w="9525">
            <a:noFill/>
            <a:miter lim="800000"/>
            <a:headEnd/>
            <a:tailEnd/>
          </a:ln>
        </p:spPr>
      </p:pic>
      <p:sp>
        <p:nvSpPr>
          <p:cNvPr id="5" name="Rectangle 4"/>
          <p:cNvSpPr/>
          <p:nvPr/>
        </p:nvSpPr>
        <p:spPr>
          <a:xfrm>
            <a:off x="6172200" y="3429000"/>
            <a:ext cx="762000" cy="5334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4495800" y="4114800"/>
            <a:ext cx="457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4038600" y="4572000"/>
            <a:ext cx="381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4267200" y="4343400"/>
            <a:ext cx="381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2667000" y="2590800"/>
            <a:ext cx="685800" cy="381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Just-in-time Regulatory Cascades</a:t>
            </a:r>
          </a:p>
        </p:txBody>
      </p:sp>
      <p:pic>
        <p:nvPicPr>
          <p:cNvPr id="22531" name="Picture 4"/>
          <p:cNvPicPr>
            <a:picLocks noChangeAspect="1" noChangeArrowheads="1"/>
          </p:cNvPicPr>
          <p:nvPr/>
        </p:nvPicPr>
        <p:blipFill>
          <a:blip r:embed="rId3" cstate="print"/>
          <a:srcRect/>
          <a:stretch>
            <a:fillRect/>
          </a:stretch>
        </p:blipFill>
        <p:spPr bwMode="auto">
          <a:xfrm>
            <a:off x="1066800" y="990600"/>
            <a:ext cx="6781800" cy="5392738"/>
          </a:xfrm>
          <a:prstGeom prst="rect">
            <a:avLst/>
          </a:prstGeom>
          <a:noFill/>
          <a:ln w="9525">
            <a:noFill/>
            <a:miter lim="800000"/>
            <a:headEnd/>
            <a:tailEnd/>
          </a:ln>
        </p:spPr>
      </p:pic>
      <p:sp>
        <p:nvSpPr>
          <p:cNvPr id="22532" name="Rectangle 4"/>
          <p:cNvSpPr>
            <a:spLocks noChangeArrowheads="1"/>
          </p:cNvSpPr>
          <p:nvPr/>
        </p:nvSpPr>
        <p:spPr bwMode="auto">
          <a:xfrm>
            <a:off x="7010400" y="6335713"/>
            <a:ext cx="1898650" cy="369887"/>
          </a:xfrm>
          <a:prstGeom prst="rect">
            <a:avLst/>
          </a:prstGeom>
          <a:noFill/>
          <a:ln w="9525">
            <a:noFill/>
            <a:miter lim="800000"/>
            <a:headEnd/>
            <a:tailEnd/>
          </a:ln>
        </p:spPr>
        <p:txBody>
          <a:bodyPr wrap="none">
            <a:spAutoFit/>
          </a:bodyPr>
          <a:lstStyle/>
          <a:p>
            <a:r>
              <a:rPr lang="en-US"/>
              <a:t>PMID 11408658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7"/>
          <p:cNvPicPr>
            <a:picLocks noChangeAspect="1" noChangeArrowheads="1"/>
          </p:cNvPicPr>
          <p:nvPr/>
        </p:nvPicPr>
        <p:blipFill>
          <a:blip r:embed="rId4" cstate="print"/>
          <a:srcRect/>
          <a:stretch>
            <a:fillRect/>
          </a:stretch>
        </p:blipFill>
        <p:spPr bwMode="auto">
          <a:xfrm>
            <a:off x="838200" y="152400"/>
            <a:ext cx="7820025" cy="4932363"/>
          </a:xfrm>
          <a:prstGeom prst="rect">
            <a:avLst/>
          </a:prstGeom>
          <a:noFill/>
          <a:ln w="9525">
            <a:noFill/>
            <a:miter lim="800000"/>
            <a:headEnd/>
            <a:tailEnd/>
          </a:ln>
        </p:spPr>
      </p:pic>
      <p:sp>
        <p:nvSpPr>
          <p:cNvPr id="23555" name="TextBox 4"/>
          <p:cNvSpPr txBox="1">
            <a:spLocks noChangeArrowheads="1"/>
          </p:cNvSpPr>
          <p:nvPr/>
        </p:nvSpPr>
        <p:spPr bwMode="auto">
          <a:xfrm>
            <a:off x="457200" y="228600"/>
            <a:ext cx="8610600" cy="523875"/>
          </a:xfrm>
          <a:prstGeom prst="rect">
            <a:avLst/>
          </a:prstGeom>
          <a:solidFill>
            <a:schemeClr val="bg1"/>
          </a:solidFill>
          <a:ln w="9525">
            <a:noFill/>
            <a:miter lim="800000"/>
            <a:headEnd/>
            <a:tailEnd/>
          </a:ln>
        </p:spPr>
        <p:txBody>
          <a:bodyPr>
            <a:spAutoFit/>
          </a:bodyPr>
          <a:lstStyle/>
          <a:p>
            <a:r>
              <a:rPr lang="en-US" sz="2800">
                <a:latin typeface="Rockwell Extra Bold" pitchFamily="18" charset="0"/>
              </a:rPr>
              <a:t>Feedback Regulation:  cpxR and </a:t>
            </a:r>
            <a:r>
              <a:rPr lang="en-US" sz="2800">
                <a:latin typeface="Symbol" pitchFamily="18" charset="2"/>
              </a:rPr>
              <a:t>s</a:t>
            </a:r>
            <a:r>
              <a:rPr lang="en-US" sz="2800" baseline="-25000">
                <a:latin typeface="Rockwell Extra Bold" pitchFamily="18" charset="0"/>
              </a:rPr>
              <a:t>E</a:t>
            </a:r>
          </a:p>
        </p:txBody>
      </p:sp>
      <p:cxnSp>
        <p:nvCxnSpPr>
          <p:cNvPr id="5" name="Straight Arrow Connector 4"/>
          <p:cNvCxnSpPr/>
          <p:nvPr/>
        </p:nvCxnSpPr>
        <p:spPr>
          <a:xfrm>
            <a:off x="4724400" y="4800600"/>
            <a:ext cx="7620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38800" y="5105400"/>
            <a:ext cx="2774950" cy="646113"/>
          </a:xfrm>
          <a:prstGeom prst="rect">
            <a:avLst/>
          </a:prstGeom>
          <a:noFill/>
        </p:spPr>
        <p:txBody>
          <a:bodyPr wrap="none">
            <a:spAutoFit/>
          </a:bodyPr>
          <a:lstStyle/>
          <a:p>
            <a:pPr>
              <a:defRPr/>
            </a:pPr>
            <a:r>
              <a:rPr lang="en-US" b="1" i="1" dirty="0" err="1">
                <a:solidFill>
                  <a:schemeClr val="tx2">
                    <a:lumMod val="60000"/>
                    <a:lumOff val="40000"/>
                  </a:schemeClr>
                </a:solidFill>
              </a:rPr>
              <a:t>degP</a:t>
            </a:r>
            <a:r>
              <a:rPr lang="en-US" b="1" dirty="0">
                <a:solidFill>
                  <a:schemeClr val="tx2">
                    <a:lumMod val="60000"/>
                    <a:lumOff val="40000"/>
                  </a:schemeClr>
                </a:solidFill>
              </a:rPr>
              <a:t>, </a:t>
            </a:r>
            <a:r>
              <a:rPr lang="en-US" b="1" i="1" dirty="0" err="1">
                <a:solidFill>
                  <a:schemeClr val="tx2">
                    <a:lumMod val="60000"/>
                    <a:lumOff val="40000"/>
                  </a:schemeClr>
                </a:solidFill>
              </a:rPr>
              <a:t>cpxP</a:t>
            </a:r>
            <a:endParaRPr lang="en-US" b="1" i="1" dirty="0">
              <a:solidFill>
                <a:schemeClr val="tx2">
                  <a:lumMod val="60000"/>
                  <a:lumOff val="40000"/>
                </a:schemeClr>
              </a:solidFill>
            </a:endParaRPr>
          </a:p>
          <a:p>
            <a:pPr>
              <a:defRPr/>
            </a:pPr>
            <a:r>
              <a:rPr lang="en-US" b="1" dirty="0">
                <a:solidFill>
                  <a:schemeClr val="tx2">
                    <a:lumMod val="60000"/>
                    <a:lumOff val="40000"/>
                  </a:schemeClr>
                </a:solidFill>
              </a:rPr>
              <a:t>(</a:t>
            </a:r>
            <a:r>
              <a:rPr lang="en-US" b="1" dirty="0" err="1">
                <a:solidFill>
                  <a:schemeClr val="tx2">
                    <a:lumMod val="60000"/>
                    <a:lumOff val="40000"/>
                  </a:schemeClr>
                </a:solidFill>
              </a:rPr>
              <a:t>periplasmic</a:t>
            </a:r>
            <a:r>
              <a:rPr lang="en-US" b="1" dirty="0">
                <a:solidFill>
                  <a:schemeClr val="tx2">
                    <a:lumMod val="60000"/>
                    <a:lumOff val="40000"/>
                  </a:schemeClr>
                </a:solidFill>
              </a:rPr>
              <a:t> proteases)</a:t>
            </a:r>
          </a:p>
        </p:txBody>
      </p:sp>
      <p:sp>
        <p:nvSpPr>
          <p:cNvPr id="12" name="TextBox 11"/>
          <p:cNvSpPr txBox="1"/>
          <p:nvPr/>
        </p:nvSpPr>
        <p:spPr>
          <a:xfrm>
            <a:off x="654050" y="4953000"/>
            <a:ext cx="3617913" cy="1754188"/>
          </a:xfrm>
          <a:prstGeom prst="rect">
            <a:avLst/>
          </a:prstGeom>
          <a:noFill/>
        </p:spPr>
        <p:txBody>
          <a:bodyPr>
            <a:spAutoFit/>
          </a:bodyPr>
          <a:lstStyle/>
          <a:p>
            <a:pPr>
              <a:defRPr/>
            </a:pPr>
            <a:r>
              <a:rPr lang="en-US" b="1" i="1" dirty="0" err="1">
                <a:solidFill>
                  <a:schemeClr val="tx2">
                    <a:lumMod val="60000"/>
                    <a:lumOff val="40000"/>
                  </a:schemeClr>
                </a:solidFill>
              </a:rPr>
              <a:t>Yersinia</a:t>
            </a:r>
            <a:r>
              <a:rPr lang="en-US" b="1" i="1" dirty="0">
                <a:solidFill>
                  <a:schemeClr val="tx2">
                    <a:lumMod val="60000"/>
                    <a:lumOff val="40000"/>
                  </a:schemeClr>
                </a:solidFill>
              </a:rPr>
              <a:t> </a:t>
            </a:r>
            <a:r>
              <a:rPr lang="en-US" b="1" dirty="0">
                <a:solidFill>
                  <a:schemeClr val="tx2">
                    <a:lumMod val="60000"/>
                    <a:lumOff val="40000"/>
                  </a:schemeClr>
                </a:solidFill>
              </a:rPr>
              <a:t>T3SS </a:t>
            </a:r>
            <a:r>
              <a:rPr lang="en-US" sz="1200" b="1" dirty="0">
                <a:solidFill>
                  <a:schemeClr val="tx2">
                    <a:lumMod val="60000"/>
                    <a:lumOff val="40000"/>
                  </a:schemeClr>
                </a:solidFill>
              </a:rPr>
              <a:t>(PMID 17517869 )</a:t>
            </a:r>
          </a:p>
          <a:p>
            <a:pPr>
              <a:defRPr/>
            </a:pPr>
            <a:r>
              <a:rPr lang="en-US" b="1" dirty="0">
                <a:solidFill>
                  <a:schemeClr val="tx2">
                    <a:lumMod val="60000"/>
                    <a:lumOff val="40000"/>
                  </a:schemeClr>
                </a:solidFill>
              </a:rPr>
              <a:t>LEE </a:t>
            </a:r>
            <a:r>
              <a:rPr lang="en-US" sz="1200" b="1" dirty="0">
                <a:solidFill>
                  <a:schemeClr val="tx2">
                    <a:lumMod val="60000"/>
                    <a:lumOff val="40000"/>
                  </a:schemeClr>
                </a:solidFill>
              </a:rPr>
              <a:t>(PMID 18227171)</a:t>
            </a:r>
          </a:p>
          <a:p>
            <a:pPr>
              <a:defRPr/>
            </a:pPr>
            <a:r>
              <a:rPr lang="en-US" b="1" dirty="0">
                <a:solidFill>
                  <a:schemeClr val="tx2">
                    <a:lumMod val="60000"/>
                    <a:lumOff val="40000"/>
                  </a:schemeClr>
                </a:solidFill>
              </a:rPr>
              <a:t>Bundle-forming </a:t>
            </a:r>
            <a:r>
              <a:rPr lang="en-US" b="1" dirty="0" err="1">
                <a:solidFill>
                  <a:schemeClr val="tx2">
                    <a:lumMod val="60000"/>
                    <a:lumOff val="40000"/>
                  </a:schemeClr>
                </a:solidFill>
              </a:rPr>
              <a:t>pili</a:t>
            </a:r>
            <a:r>
              <a:rPr lang="en-US" b="1" dirty="0">
                <a:solidFill>
                  <a:schemeClr val="tx2">
                    <a:lumMod val="60000"/>
                    <a:lumOff val="40000"/>
                  </a:schemeClr>
                </a:solidFill>
              </a:rPr>
              <a:t> </a:t>
            </a:r>
            <a:r>
              <a:rPr lang="en-US" sz="1200" b="1" dirty="0">
                <a:solidFill>
                  <a:schemeClr val="tx2">
                    <a:lumMod val="60000"/>
                    <a:lumOff val="40000"/>
                  </a:schemeClr>
                </a:solidFill>
              </a:rPr>
              <a:t>(PMID 15629938 )</a:t>
            </a:r>
          </a:p>
          <a:p>
            <a:pPr>
              <a:defRPr/>
            </a:pPr>
            <a:r>
              <a:rPr lang="en-US" b="1" dirty="0">
                <a:solidFill>
                  <a:schemeClr val="tx2">
                    <a:lumMod val="60000"/>
                    <a:lumOff val="40000"/>
                  </a:schemeClr>
                </a:solidFill>
              </a:rPr>
              <a:t>P </a:t>
            </a:r>
            <a:r>
              <a:rPr lang="en-US" b="1" dirty="0" err="1">
                <a:solidFill>
                  <a:schemeClr val="tx2">
                    <a:lumMod val="60000"/>
                    <a:lumOff val="40000"/>
                  </a:schemeClr>
                </a:solidFill>
              </a:rPr>
              <a:t>pili</a:t>
            </a:r>
            <a:r>
              <a:rPr lang="en-US" b="1" dirty="0">
                <a:solidFill>
                  <a:schemeClr val="tx2">
                    <a:lumMod val="60000"/>
                    <a:lumOff val="40000"/>
                  </a:schemeClr>
                </a:solidFill>
              </a:rPr>
              <a:t> </a:t>
            </a:r>
            <a:r>
              <a:rPr lang="en-US" sz="1200" b="1" dirty="0">
                <a:solidFill>
                  <a:schemeClr val="tx2">
                    <a:lumMod val="60000"/>
                    <a:lumOff val="40000"/>
                  </a:schemeClr>
                </a:solidFill>
              </a:rPr>
              <a:t>(PMID 15546614)</a:t>
            </a:r>
          </a:p>
          <a:p>
            <a:pPr>
              <a:defRPr/>
            </a:pPr>
            <a:r>
              <a:rPr lang="en-US" b="1" dirty="0" err="1">
                <a:solidFill>
                  <a:srgbClr val="1F497D">
                    <a:lumMod val="60000"/>
                    <a:lumOff val="40000"/>
                  </a:srgbClr>
                </a:solidFill>
              </a:rPr>
              <a:t>Porin</a:t>
            </a:r>
            <a:r>
              <a:rPr lang="en-US" b="1" dirty="0">
                <a:solidFill>
                  <a:srgbClr val="1F497D">
                    <a:lumMod val="60000"/>
                    <a:lumOff val="40000"/>
                  </a:srgbClr>
                </a:solidFill>
              </a:rPr>
              <a:t> </a:t>
            </a:r>
            <a:r>
              <a:rPr lang="en-US" b="1" i="1" dirty="0" err="1">
                <a:solidFill>
                  <a:srgbClr val="1F497D">
                    <a:lumMod val="60000"/>
                    <a:lumOff val="40000"/>
                  </a:srgbClr>
                </a:solidFill>
              </a:rPr>
              <a:t>ompC</a:t>
            </a:r>
            <a:r>
              <a:rPr lang="en-US" b="1" dirty="0">
                <a:solidFill>
                  <a:srgbClr val="1F497D">
                    <a:lumMod val="60000"/>
                    <a:lumOff val="40000"/>
                  </a:srgbClr>
                </a:solidFill>
              </a:rPr>
              <a:t> </a:t>
            </a:r>
            <a:r>
              <a:rPr lang="en-US" sz="1200" b="1" dirty="0">
                <a:solidFill>
                  <a:srgbClr val="1F497D">
                    <a:lumMod val="60000"/>
                    <a:lumOff val="40000"/>
                  </a:srgbClr>
                </a:solidFill>
              </a:rPr>
              <a:t>(PMID 16077119)</a:t>
            </a:r>
          </a:p>
          <a:p>
            <a:pPr>
              <a:defRPr/>
            </a:pPr>
            <a:r>
              <a:rPr lang="en-US" b="1" dirty="0">
                <a:solidFill>
                  <a:srgbClr val="1F497D">
                    <a:lumMod val="60000"/>
                    <a:lumOff val="40000"/>
                  </a:srgbClr>
                </a:solidFill>
              </a:rPr>
              <a:t>Flagella</a:t>
            </a:r>
            <a:r>
              <a:rPr lang="en-US" sz="1200" b="1" dirty="0">
                <a:solidFill>
                  <a:srgbClr val="1F497D">
                    <a:lumMod val="60000"/>
                    <a:lumOff val="40000"/>
                  </a:srgbClr>
                </a:solidFill>
              </a:rPr>
              <a:t> (PMID 10542180)</a:t>
            </a:r>
          </a:p>
        </p:txBody>
      </p:sp>
      <p:sp>
        <p:nvSpPr>
          <p:cNvPr id="15" name="Rectangle 14"/>
          <p:cNvSpPr/>
          <p:nvPr/>
        </p:nvSpPr>
        <p:spPr>
          <a:xfrm>
            <a:off x="1371600" y="4038600"/>
            <a:ext cx="2438400" cy="9906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2819400" y="3657600"/>
            <a:ext cx="609600" cy="381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 name="Group 22"/>
          <p:cNvGrpSpPr>
            <a:grpSpLocks/>
          </p:cNvGrpSpPr>
          <p:nvPr/>
        </p:nvGrpSpPr>
        <p:grpSpPr bwMode="auto">
          <a:xfrm rot="2100000">
            <a:off x="3997325" y="4719638"/>
            <a:ext cx="180975" cy="630237"/>
            <a:chOff x="4800601" y="5867401"/>
            <a:chExt cx="152838" cy="533398"/>
          </a:xfrm>
        </p:grpSpPr>
        <p:cxnSp>
          <p:nvCxnSpPr>
            <p:cNvPr id="19" name="Straight Connector 18"/>
            <p:cNvCxnSpPr/>
            <p:nvPr/>
          </p:nvCxnSpPr>
          <p:spPr>
            <a:xfrm rot="5400000">
              <a:off x="4610609" y="6133550"/>
              <a:ext cx="53205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a:off x="4799979" y="6399577"/>
              <a:ext cx="152838" cy="1343"/>
            </a:xfrm>
            <a:prstGeom prst="line">
              <a:avLst/>
            </a:prstGeom>
            <a:ln w="28575"/>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202" y="2319119"/>
            <a:ext cx="6789037"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8" name="TextBox 4"/>
          <p:cNvSpPr txBox="1">
            <a:spLocks noChangeArrowheads="1"/>
          </p:cNvSpPr>
          <p:nvPr/>
        </p:nvSpPr>
        <p:spPr bwMode="auto">
          <a:xfrm>
            <a:off x="533400" y="304800"/>
            <a:ext cx="8610600" cy="523875"/>
          </a:xfrm>
          <a:prstGeom prst="rect">
            <a:avLst/>
          </a:prstGeom>
          <a:noFill/>
          <a:ln w="9525">
            <a:noFill/>
            <a:miter lim="800000"/>
            <a:headEnd/>
            <a:tailEnd/>
          </a:ln>
        </p:spPr>
        <p:txBody>
          <a:bodyPr>
            <a:spAutoFit/>
          </a:bodyPr>
          <a:lstStyle/>
          <a:p>
            <a:r>
              <a:rPr lang="en-US" sz="2800">
                <a:latin typeface="Rockwell Extra Bold" pitchFamily="18" charset="0"/>
              </a:rPr>
              <a:t>Phase variation</a:t>
            </a:r>
          </a:p>
        </p:txBody>
      </p:sp>
      <p:sp>
        <p:nvSpPr>
          <p:cNvPr id="24579" name="Rectangle 5"/>
          <p:cNvSpPr>
            <a:spLocks noChangeArrowheads="1"/>
          </p:cNvSpPr>
          <p:nvPr/>
        </p:nvSpPr>
        <p:spPr bwMode="auto">
          <a:xfrm>
            <a:off x="304800" y="990600"/>
            <a:ext cx="5867400" cy="1323439"/>
          </a:xfrm>
          <a:prstGeom prst="rect">
            <a:avLst/>
          </a:prstGeom>
          <a:noFill/>
          <a:ln w="9525">
            <a:noFill/>
            <a:miter lim="800000"/>
            <a:headEnd/>
            <a:tailEnd/>
          </a:ln>
        </p:spPr>
        <p:txBody>
          <a:bodyPr wrap="square">
            <a:spAutoFit/>
          </a:bodyPr>
          <a:lstStyle/>
          <a:p>
            <a:pPr marL="457200" indent="-457200">
              <a:buFont typeface="Wingdings" pitchFamily="2" charset="2"/>
              <a:buChar char="§"/>
            </a:pPr>
            <a:r>
              <a:rPr lang="en-US" sz="2000" dirty="0" smtClean="0">
                <a:solidFill>
                  <a:srgbClr val="262626"/>
                </a:solidFill>
                <a:latin typeface="Calibri" pitchFamily="34" charset="0"/>
              </a:rPr>
              <a:t>Promoters are single copy</a:t>
            </a:r>
            <a:endParaRPr lang="en-US" sz="2000" dirty="0">
              <a:solidFill>
                <a:srgbClr val="262626"/>
              </a:solidFill>
              <a:latin typeface="Calibri" pitchFamily="34" charset="0"/>
            </a:endParaRPr>
          </a:p>
          <a:p>
            <a:pPr marL="457200" indent="-457200">
              <a:buFont typeface="Wingdings" pitchFamily="2" charset="2"/>
              <a:buChar char="§"/>
            </a:pPr>
            <a:r>
              <a:rPr lang="en-US" sz="2000" dirty="0" smtClean="0">
                <a:solidFill>
                  <a:srgbClr val="262626"/>
                </a:solidFill>
                <a:latin typeface="Calibri" pitchFamily="34" charset="0"/>
              </a:rPr>
              <a:t>Results in heterogeneity</a:t>
            </a:r>
            <a:endParaRPr lang="en-US" sz="2000" dirty="0">
              <a:solidFill>
                <a:srgbClr val="262626"/>
              </a:solidFill>
              <a:latin typeface="Calibri" pitchFamily="34" charset="0"/>
            </a:endParaRPr>
          </a:p>
          <a:p>
            <a:pPr marL="457200" indent="-457200">
              <a:buFont typeface="Wingdings" pitchFamily="2" charset="2"/>
              <a:buChar char="§"/>
            </a:pPr>
            <a:r>
              <a:rPr lang="en-US" sz="2000" dirty="0" smtClean="0">
                <a:solidFill>
                  <a:srgbClr val="262626"/>
                </a:solidFill>
                <a:latin typeface="Calibri" pitchFamily="34" charset="0"/>
              </a:rPr>
              <a:t>Often used to </a:t>
            </a:r>
            <a:r>
              <a:rPr lang="en-US" sz="2000" dirty="0" err="1" smtClean="0">
                <a:solidFill>
                  <a:srgbClr val="262626"/>
                </a:solidFill>
                <a:latin typeface="Calibri" pitchFamily="34" charset="0"/>
              </a:rPr>
              <a:t>escap</a:t>
            </a:r>
            <a:r>
              <a:rPr lang="en-US" sz="2000" dirty="0" smtClean="0">
                <a:solidFill>
                  <a:srgbClr val="262626"/>
                </a:solidFill>
                <a:latin typeface="Calibri" pitchFamily="34" charset="0"/>
              </a:rPr>
              <a:t> </a:t>
            </a:r>
            <a:r>
              <a:rPr lang="en-US" sz="2000" dirty="0">
                <a:solidFill>
                  <a:srgbClr val="262626"/>
                </a:solidFill>
                <a:latin typeface="Calibri" pitchFamily="34" charset="0"/>
              </a:rPr>
              <a:t>immune responses</a:t>
            </a:r>
          </a:p>
          <a:p>
            <a:pPr marL="457200" indent="-457200">
              <a:buFont typeface="Wingdings" pitchFamily="2" charset="2"/>
              <a:buChar char="§"/>
            </a:pPr>
            <a:r>
              <a:rPr lang="en-US" sz="2000" dirty="0" smtClean="0">
                <a:solidFill>
                  <a:srgbClr val="262626"/>
                </a:solidFill>
                <a:latin typeface="Calibri" pitchFamily="34" charset="0"/>
              </a:rPr>
              <a:t>Common </a:t>
            </a:r>
            <a:r>
              <a:rPr lang="en-US" sz="2000" dirty="0">
                <a:solidFill>
                  <a:srgbClr val="262626"/>
                </a:solidFill>
                <a:latin typeface="Calibri" pitchFamily="34" charset="0"/>
              </a:rPr>
              <a:t>in </a:t>
            </a:r>
            <a:r>
              <a:rPr lang="en-US" sz="2000" dirty="0" err="1">
                <a:solidFill>
                  <a:srgbClr val="262626"/>
                </a:solidFill>
                <a:latin typeface="Calibri" pitchFamily="34" charset="0"/>
              </a:rPr>
              <a:t>pili</a:t>
            </a:r>
            <a:r>
              <a:rPr lang="en-US" sz="2000" dirty="0">
                <a:solidFill>
                  <a:srgbClr val="262626"/>
                </a:solidFill>
                <a:latin typeface="Calibri" pitchFamily="34" charset="0"/>
              </a:rPr>
              <a:t> </a:t>
            </a:r>
            <a:r>
              <a:rPr lang="en-US" sz="2000" dirty="0" smtClean="0">
                <a:solidFill>
                  <a:srgbClr val="262626"/>
                </a:solidFill>
                <a:latin typeface="Calibri" pitchFamily="34" charset="0"/>
              </a:rPr>
              <a:t>regulation</a:t>
            </a:r>
            <a:endParaRPr lang="en-US" sz="2000" dirty="0">
              <a:solidFill>
                <a:srgbClr val="262626"/>
              </a:solidFill>
              <a:latin typeface="Calibri" pitchFamily="34" charset="0"/>
            </a:endParaRPr>
          </a:p>
        </p:txBody>
      </p:sp>
      <p:sp>
        <p:nvSpPr>
          <p:cNvPr id="24581" name="Rectangle 4"/>
          <p:cNvSpPr>
            <a:spLocks noChangeArrowheads="1"/>
          </p:cNvSpPr>
          <p:nvPr/>
        </p:nvSpPr>
        <p:spPr bwMode="auto">
          <a:xfrm>
            <a:off x="152400" y="6488113"/>
            <a:ext cx="1528763" cy="307975"/>
          </a:xfrm>
          <a:prstGeom prst="rect">
            <a:avLst/>
          </a:prstGeom>
          <a:noFill/>
          <a:ln w="9525">
            <a:noFill/>
            <a:miter lim="800000"/>
            <a:headEnd/>
            <a:tailEnd/>
          </a:ln>
        </p:spPr>
        <p:txBody>
          <a:bodyPr wrap="none">
            <a:spAutoFit/>
          </a:bodyPr>
          <a:lstStyle/>
          <a:p>
            <a:r>
              <a:rPr lang="en-US" sz="1400"/>
              <a:t>PMID 15546614</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457200" y="2209800"/>
            <a:ext cx="8610600" cy="2862322"/>
          </a:xfrm>
          <a:prstGeom prst="rect">
            <a:avLst/>
          </a:prstGeom>
          <a:noFill/>
          <a:ln w="9525">
            <a:noFill/>
            <a:miter lim="800000"/>
            <a:headEnd/>
            <a:tailEnd/>
          </a:ln>
        </p:spPr>
        <p:txBody>
          <a:bodyPr wrap="square">
            <a:spAutoFit/>
          </a:bodyPr>
          <a:lstStyle/>
          <a:p>
            <a:pPr marL="457200" indent="-457200">
              <a:buFont typeface="Wingdings" pitchFamily="2" charset="2"/>
              <a:buChar char="§"/>
            </a:pPr>
            <a:r>
              <a:rPr lang="el-GR" sz="2000" dirty="0">
                <a:solidFill>
                  <a:srgbClr val="262626"/>
                </a:solidFill>
              </a:rPr>
              <a:t>σ70 (</a:t>
            </a:r>
            <a:r>
              <a:rPr lang="en-US" sz="2000" dirty="0" err="1">
                <a:solidFill>
                  <a:srgbClr val="262626"/>
                </a:solidFill>
              </a:rPr>
              <a:t>RpoD</a:t>
            </a:r>
            <a:r>
              <a:rPr lang="en-US" sz="2000" dirty="0">
                <a:solidFill>
                  <a:srgbClr val="262626"/>
                </a:solidFill>
              </a:rPr>
              <a:t>) - "housekeeping" sigma factor, transcribes most genes in growing </a:t>
            </a:r>
            <a:r>
              <a:rPr lang="en-US" sz="2000" dirty="0" smtClean="0">
                <a:solidFill>
                  <a:srgbClr val="262626"/>
                </a:solidFill>
              </a:rPr>
              <a:t>cells</a:t>
            </a:r>
          </a:p>
          <a:p>
            <a:pPr marL="457200" indent="-457200">
              <a:buFont typeface="Wingdings" pitchFamily="2" charset="2"/>
              <a:buChar char="§"/>
            </a:pPr>
            <a:endParaRPr lang="en-US" sz="2000" dirty="0">
              <a:solidFill>
                <a:srgbClr val="262626"/>
              </a:solidFill>
            </a:endParaRPr>
          </a:p>
          <a:p>
            <a:pPr marL="457200" indent="-457200">
              <a:buFont typeface="Wingdings" pitchFamily="2" charset="2"/>
              <a:buChar char="§"/>
            </a:pPr>
            <a:r>
              <a:rPr lang="el-GR" sz="2000" dirty="0">
                <a:solidFill>
                  <a:srgbClr val="262626"/>
                </a:solidFill>
              </a:rPr>
              <a:t>σ54 (</a:t>
            </a:r>
            <a:r>
              <a:rPr lang="en-US" sz="2000" dirty="0" err="1">
                <a:solidFill>
                  <a:srgbClr val="262626"/>
                </a:solidFill>
              </a:rPr>
              <a:t>RpoN</a:t>
            </a:r>
            <a:r>
              <a:rPr lang="en-US" sz="2000" dirty="0">
                <a:solidFill>
                  <a:srgbClr val="262626"/>
                </a:solidFill>
              </a:rPr>
              <a:t>) - nitrogen-limitation sigma factor</a:t>
            </a:r>
          </a:p>
          <a:p>
            <a:pPr marL="457200" indent="-457200">
              <a:buFont typeface="Wingdings" pitchFamily="2" charset="2"/>
              <a:buChar char="§"/>
            </a:pPr>
            <a:r>
              <a:rPr lang="el-GR" sz="2000" dirty="0">
                <a:solidFill>
                  <a:srgbClr val="262626"/>
                </a:solidFill>
              </a:rPr>
              <a:t>σ38 (</a:t>
            </a:r>
            <a:r>
              <a:rPr lang="en-US" sz="2000" dirty="0" err="1">
                <a:solidFill>
                  <a:srgbClr val="262626"/>
                </a:solidFill>
              </a:rPr>
              <a:t>RpoS</a:t>
            </a:r>
            <a:r>
              <a:rPr lang="en-US" sz="2000" dirty="0">
                <a:solidFill>
                  <a:srgbClr val="262626"/>
                </a:solidFill>
              </a:rPr>
              <a:t>) - starvation/stationary phase sigma factor</a:t>
            </a:r>
          </a:p>
          <a:p>
            <a:pPr marL="457200" indent="-457200">
              <a:buFont typeface="Wingdings" pitchFamily="2" charset="2"/>
              <a:buChar char="§"/>
            </a:pPr>
            <a:r>
              <a:rPr lang="el-GR" sz="2000" dirty="0">
                <a:solidFill>
                  <a:srgbClr val="262626"/>
                </a:solidFill>
              </a:rPr>
              <a:t>σ32 (</a:t>
            </a:r>
            <a:r>
              <a:rPr lang="en-US" sz="2000" dirty="0" err="1">
                <a:solidFill>
                  <a:srgbClr val="262626"/>
                </a:solidFill>
              </a:rPr>
              <a:t>RpoH</a:t>
            </a:r>
            <a:r>
              <a:rPr lang="en-US" sz="2000" dirty="0">
                <a:solidFill>
                  <a:srgbClr val="262626"/>
                </a:solidFill>
              </a:rPr>
              <a:t>) - heat shock sigma factor</a:t>
            </a:r>
          </a:p>
          <a:p>
            <a:pPr marL="457200" indent="-457200">
              <a:buFont typeface="Wingdings" pitchFamily="2" charset="2"/>
              <a:buChar char="§"/>
            </a:pPr>
            <a:r>
              <a:rPr lang="el-GR" sz="2000" dirty="0">
                <a:solidFill>
                  <a:srgbClr val="262626"/>
                </a:solidFill>
              </a:rPr>
              <a:t>σ28 (</a:t>
            </a:r>
            <a:r>
              <a:rPr lang="en-US" sz="2000" dirty="0" err="1">
                <a:solidFill>
                  <a:srgbClr val="262626"/>
                </a:solidFill>
              </a:rPr>
              <a:t>RpoF</a:t>
            </a:r>
            <a:r>
              <a:rPr lang="en-US" sz="2000" dirty="0">
                <a:solidFill>
                  <a:srgbClr val="262626"/>
                </a:solidFill>
              </a:rPr>
              <a:t>) - the </a:t>
            </a:r>
            <a:r>
              <a:rPr lang="en-US" sz="2000" dirty="0" err="1">
                <a:solidFill>
                  <a:srgbClr val="262626"/>
                </a:solidFill>
              </a:rPr>
              <a:t>flagellar</a:t>
            </a:r>
            <a:r>
              <a:rPr lang="en-US" sz="2000" dirty="0">
                <a:solidFill>
                  <a:srgbClr val="262626"/>
                </a:solidFill>
              </a:rPr>
              <a:t> sigma factor</a:t>
            </a:r>
          </a:p>
          <a:p>
            <a:pPr marL="457200" indent="-457200">
              <a:buFont typeface="Wingdings" pitchFamily="2" charset="2"/>
              <a:buChar char="§"/>
            </a:pPr>
            <a:r>
              <a:rPr lang="el-GR" sz="2000" dirty="0">
                <a:solidFill>
                  <a:srgbClr val="262626"/>
                </a:solidFill>
              </a:rPr>
              <a:t>σ24 (</a:t>
            </a:r>
            <a:r>
              <a:rPr lang="en-US" sz="2000" dirty="0" err="1">
                <a:solidFill>
                  <a:srgbClr val="262626"/>
                </a:solidFill>
              </a:rPr>
              <a:t>RpoE</a:t>
            </a:r>
            <a:r>
              <a:rPr lang="en-US" sz="2000" dirty="0">
                <a:solidFill>
                  <a:srgbClr val="262626"/>
                </a:solidFill>
              </a:rPr>
              <a:t>) - the </a:t>
            </a:r>
            <a:r>
              <a:rPr lang="en-US" sz="2000" dirty="0" err="1">
                <a:solidFill>
                  <a:srgbClr val="262626"/>
                </a:solidFill>
              </a:rPr>
              <a:t>extracytoplasmic</a:t>
            </a:r>
            <a:r>
              <a:rPr lang="en-US" sz="2000" dirty="0">
                <a:solidFill>
                  <a:srgbClr val="262626"/>
                </a:solidFill>
              </a:rPr>
              <a:t>/extreme heat stress sigma factor</a:t>
            </a:r>
          </a:p>
          <a:p>
            <a:pPr marL="457200" indent="-457200">
              <a:buFont typeface="Wingdings" pitchFamily="2" charset="2"/>
              <a:buChar char="§"/>
            </a:pPr>
            <a:r>
              <a:rPr lang="el-GR" sz="2000" dirty="0">
                <a:solidFill>
                  <a:srgbClr val="262626"/>
                </a:solidFill>
              </a:rPr>
              <a:t>σ19 (</a:t>
            </a:r>
            <a:r>
              <a:rPr lang="en-US" sz="2000" dirty="0" err="1">
                <a:solidFill>
                  <a:srgbClr val="262626"/>
                </a:solidFill>
              </a:rPr>
              <a:t>FecI</a:t>
            </a:r>
            <a:r>
              <a:rPr lang="en-US" sz="2000" dirty="0">
                <a:solidFill>
                  <a:srgbClr val="262626"/>
                </a:solidFill>
              </a:rPr>
              <a:t>) - the ferric citrate sigma factor</a:t>
            </a:r>
          </a:p>
        </p:txBody>
      </p:sp>
      <p:sp>
        <p:nvSpPr>
          <p:cNvPr id="819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Alternate sigma factors in </a:t>
            </a:r>
            <a:r>
              <a:rPr lang="en-US" sz="2800" i="1">
                <a:solidFill>
                  <a:prstClr val="black"/>
                </a:solidFill>
                <a:latin typeface="Rockwell Extra Bold" pitchFamily="18" charset="0"/>
              </a:rPr>
              <a:t>E. coli</a:t>
            </a:r>
          </a:p>
        </p:txBody>
      </p:sp>
    </p:spTree>
    <p:extLst>
      <p:ext uri="{BB962C8B-B14F-4D97-AF65-F5344CB8AC3E}">
        <p14:creationId xmlns:p14="http://schemas.microsoft.com/office/powerpoint/2010/main" val="42636201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Other sigma factor sites</a:t>
            </a:r>
          </a:p>
        </p:txBody>
      </p:sp>
      <p:pic>
        <p:nvPicPr>
          <p:cNvPr id="9219" name="Picture 2"/>
          <p:cNvPicPr>
            <a:picLocks noChangeAspect="1" noChangeArrowheads="1"/>
          </p:cNvPicPr>
          <p:nvPr/>
        </p:nvPicPr>
        <p:blipFill>
          <a:blip r:embed="rId3" cstate="print"/>
          <a:srcRect/>
          <a:stretch>
            <a:fillRect/>
          </a:stretch>
        </p:blipFill>
        <p:spPr bwMode="auto">
          <a:xfrm>
            <a:off x="1295400" y="1981200"/>
            <a:ext cx="7010400" cy="2108200"/>
          </a:xfrm>
          <a:prstGeom prst="rect">
            <a:avLst/>
          </a:prstGeom>
          <a:noFill/>
          <a:ln w="9525">
            <a:noFill/>
            <a:miter lim="800000"/>
            <a:headEnd/>
            <a:tailEnd/>
          </a:ln>
        </p:spPr>
      </p:pic>
      <p:pic>
        <p:nvPicPr>
          <p:cNvPr id="9220" name="Picture 3"/>
          <p:cNvPicPr>
            <a:picLocks noChangeAspect="1" noChangeArrowheads="1"/>
          </p:cNvPicPr>
          <p:nvPr/>
        </p:nvPicPr>
        <p:blipFill>
          <a:blip r:embed="rId4" cstate="print"/>
          <a:srcRect/>
          <a:stretch>
            <a:fillRect/>
          </a:stretch>
        </p:blipFill>
        <p:spPr bwMode="auto">
          <a:xfrm>
            <a:off x="1371600" y="4273550"/>
            <a:ext cx="6553200" cy="2203450"/>
          </a:xfrm>
          <a:prstGeom prst="rect">
            <a:avLst/>
          </a:prstGeom>
          <a:noFill/>
          <a:ln w="9525">
            <a:noFill/>
            <a:miter lim="800000"/>
            <a:headEnd/>
            <a:tailEnd/>
          </a:ln>
        </p:spPr>
      </p:pic>
      <p:sp>
        <p:nvSpPr>
          <p:cNvPr id="9221" name="Rectangle 7"/>
          <p:cNvSpPr>
            <a:spLocks noChangeArrowheads="1"/>
          </p:cNvSpPr>
          <p:nvPr/>
        </p:nvSpPr>
        <p:spPr bwMode="auto">
          <a:xfrm>
            <a:off x="762000" y="914400"/>
            <a:ext cx="8153400" cy="646113"/>
          </a:xfrm>
          <a:prstGeom prst="rect">
            <a:avLst/>
          </a:prstGeom>
          <a:noFill/>
          <a:ln w="9525">
            <a:noFill/>
            <a:miter lim="800000"/>
            <a:headEnd/>
            <a:tailEnd/>
          </a:ln>
        </p:spPr>
        <p:txBody>
          <a:bodyPr>
            <a:spAutoFit/>
          </a:bodyPr>
          <a:lstStyle/>
          <a:p>
            <a:pPr marL="457200" indent="-457200">
              <a:buFont typeface="Wingdings" pitchFamily="2" charset="2"/>
              <a:buChar char="§"/>
            </a:pPr>
            <a:r>
              <a:rPr lang="en-US" dirty="0">
                <a:solidFill>
                  <a:srgbClr val="262626"/>
                </a:solidFill>
              </a:rPr>
              <a:t>Example:  </a:t>
            </a:r>
            <a:r>
              <a:rPr lang="en-US" i="1" dirty="0" err="1">
                <a:solidFill>
                  <a:srgbClr val="262626"/>
                </a:solidFill>
              </a:rPr>
              <a:t>Geobacter</a:t>
            </a:r>
            <a:r>
              <a:rPr lang="en-US" i="1" dirty="0">
                <a:solidFill>
                  <a:srgbClr val="262626"/>
                </a:solidFill>
              </a:rPr>
              <a:t> </a:t>
            </a:r>
            <a:r>
              <a:rPr lang="en-US" i="1" dirty="0" err="1">
                <a:solidFill>
                  <a:srgbClr val="262626"/>
                </a:solidFill>
              </a:rPr>
              <a:t>sulfurreducens</a:t>
            </a:r>
            <a:r>
              <a:rPr lang="en-US" i="1" dirty="0">
                <a:solidFill>
                  <a:srgbClr val="262626"/>
                </a:solidFill>
              </a:rPr>
              <a:t> </a:t>
            </a:r>
            <a:r>
              <a:rPr lang="en-US" dirty="0" err="1">
                <a:solidFill>
                  <a:srgbClr val="262626"/>
                </a:solidFill>
              </a:rPr>
              <a:t>RpoN</a:t>
            </a:r>
            <a:r>
              <a:rPr lang="en-US" dirty="0">
                <a:solidFill>
                  <a:srgbClr val="262626"/>
                </a:solidFill>
              </a:rPr>
              <a:t>-dependent genes</a:t>
            </a:r>
          </a:p>
          <a:p>
            <a:pPr marL="457200" indent="-457200">
              <a:buFont typeface="Wingdings" pitchFamily="2" charset="2"/>
              <a:buChar char="§"/>
            </a:pPr>
            <a:r>
              <a:rPr lang="en-US" dirty="0">
                <a:solidFill>
                  <a:srgbClr val="262626"/>
                </a:solidFill>
              </a:rPr>
              <a:t>An alternative sigma factor without -10 and -35 consensus sequences</a:t>
            </a:r>
          </a:p>
        </p:txBody>
      </p:sp>
      <p:sp>
        <p:nvSpPr>
          <p:cNvPr id="9222" name="Rectangle 8"/>
          <p:cNvSpPr>
            <a:spLocks noChangeArrowheads="1"/>
          </p:cNvSpPr>
          <p:nvPr/>
        </p:nvSpPr>
        <p:spPr bwMode="auto">
          <a:xfrm>
            <a:off x="7239000" y="6488113"/>
            <a:ext cx="1752600" cy="369887"/>
          </a:xfrm>
          <a:prstGeom prst="rect">
            <a:avLst/>
          </a:prstGeom>
          <a:noFill/>
          <a:ln w="9525">
            <a:noFill/>
            <a:miter lim="800000"/>
            <a:headEnd/>
            <a:tailEnd/>
          </a:ln>
        </p:spPr>
        <p:txBody>
          <a:bodyPr wrap="none">
            <a:spAutoFit/>
          </a:bodyPr>
          <a:lstStyle/>
          <a:p>
            <a:r>
              <a:rPr lang="en-US" dirty="0">
                <a:solidFill>
                  <a:prstClr val="black"/>
                </a:solidFill>
                <a:latin typeface="Calibri" pitchFamily="34" charset="0"/>
              </a:rPr>
              <a:t>PMID 19624843</a:t>
            </a:r>
          </a:p>
        </p:txBody>
      </p:sp>
      <p:sp>
        <p:nvSpPr>
          <p:cNvPr id="9223" name="TextBox 9"/>
          <p:cNvSpPr txBox="1">
            <a:spLocks noChangeArrowheads="1"/>
          </p:cNvSpPr>
          <p:nvPr/>
        </p:nvSpPr>
        <p:spPr bwMode="auto">
          <a:xfrm>
            <a:off x="5607050" y="1676400"/>
            <a:ext cx="517525" cy="369888"/>
          </a:xfrm>
          <a:prstGeom prst="rect">
            <a:avLst/>
          </a:prstGeom>
          <a:noFill/>
          <a:ln w="9525">
            <a:noFill/>
            <a:miter lim="800000"/>
            <a:headEnd/>
            <a:tailEnd/>
          </a:ln>
        </p:spPr>
        <p:txBody>
          <a:bodyPr wrap="none">
            <a:spAutoFit/>
          </a:bodyPr>
          <a:lstStyle/>
          <a:p>
            <a:r>
              <a:rPr lang="en-US">
                <a:solidFill>
                  <a:srgbClr val="FF0000"/>
                </a:solidFill>
              </a:rPr>
              <a:t>-12</a:t>
            </a:r>
          </a:p>
        </p:txBody>
      </p:sp>
      <p:sp>
        <p:nvSpPr>
          <p:cNvPr id="9224" name="TextBox 10"/>
          <p:cNvSpPr txBox="1">
            <a:spLocks noChangeArrowheads="1"/>
          </p:cNvSpPr>
          <p:nvPr/>
        </p:nvSpPr>
        <p:spPr bwMode="auto">
          <a:xfrm>
            <a:off x="3962400" y="1676400"/>
            <a:ext cx="517525" cy="369888"/>
          </a:xfrm>
          <a:prstGeom prst="rect">
            <a:avLst/>
          </a:prstGeom>
          <a:noFill/>
          <a:ln w="9525">
            <a:noFill/>
            <a:miter lim="800000"/>
            <a:headEnd/>
            <a:tailEnd/>
          </a:ln>
        </p:spPr>
        <p:txBody>
          <a:bodyPr wrap="none">
            <a:spAutoFit/>
          </a:bodyPr>
          <a:lstStyle/>
          <a:p>
            <a:r>
              <a:rPr lang="en-US">
                <a:solidFill>
                  <a:srgbClr val="FF0000"/>
                </a:solidFill>
              </a:rPr>
              <a:t>-24</a:t>
            </a:r>
          </a:p>
        </p:txBody>
      </p:sp>
      <p:sp>
        <p:nvSpPr>
          <p:cNvPr id="9225" name="TextBox 11"/>
          <p:cNvSpPr txBox="1">
            <a:spLocks noChangeArrowheads="1"/>
          </p:cNvSpPr>
          <p:nvPr/>
        </p:nvSpPr>
        <p:spPr bwMode="auto">
          <a:xfrm>
            <a:off x="7400925" y="1676400"/>
            <a:ext cx="447675" cy="369888"/>
          </a:xfrm>
          <a:prstGeom prst="rect">
            <a:avLst/>
          </a:prstGeom>
          <a:noFill/>
          <a:ln w="9525">
            <a:noFill/>
            <a:miter lim="800000"/>
            <a:headEnd/>
            <a:tailEnd/>
          </a:ln>
        </p:spPr>
        <p:txBody>
          <a:bodyPr wrap="none">
            <a:spAutoFit/>
          </a:bodyPr>
          <a:lstStyle/>
          <a:p>
            <a:r>
              <a:rPr lang="en-US">
                <a:solidFill>
                  <a:srgbClr val="FF0000"/>
                </a:solidFill>
              </a:rPr>
              <a:t>+1</a:t>
            </a:r>
          </a:p>
        </p:txBody>
      </p:sp>
    </p:spTree>
    <p:extLst>
      <p:ext uri="{BB962C8B-B14F-4D97-AF65-F5344CB8AC3E}">
        <p14:creationId xmlns:p14="http://schemas.microsoft.com/office/powerpoint/2010/main" val="3948976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solidFill>
                  <a:prstClr val="black"/>
                </a:solidFill>
                <a:latin typeface="Rockwell Extra Bold" pitchFamily="18" charset="0"/>
              </a:rPr>
              <a:t>The J23100 series</a:t>
            </a:r>
            <a:endParaRPr lang="en-US" sz="2800" i="1" dirty="0">
              <a:solidFill>
                <a:prstClr val="black"/>
              </a:solidFill>
              <a:latin typeface="Rockwell Extra Bold" pitchFamily="18" charset="0"/>
            </a:endParaRPr>
          </a:p>
        </p:txBody>
      </p:sp>
      <p:sp>
        <p:nvSpPr>
          <p:cNvPr id="2" name="Rectangle 1"/>
          <p:cNvSpPr/>
          <p:nvPr/>
        </p:nvSpPr>
        <p:spPr>
          <a:xfrm>
            <a:off x="495300" y="1186881"/>
            <a:ext cx="9029700" cy="784830"/>
          </a:xfrm>
          <a:prstGeom prst="rect">
            <a:avLst/>
          </a:prstGeom>
        </p:spPr>
        <p:txBody>
          <a:bodyPr wrap="square">
            <a:spAutoFit/>
          </a:bodyPr>
          <a:lstStyle/>
          <a:p>
            <a:r>
              <a:rPr lang="en-US" sz="1500" dirty="0" smtClean="0">
                <a:solidFill>
                  <a:schemeClr val="tx2">
                    <a:lumMod val="60000"/>
                    <a:lumOff val="40000"/>
                  </a:schemeClr>
                </a:solidFill>
                <a:latin typeface="Courier New" panose="02070309020205020404" pitchFamily="49" charset="0"/>
                <a:cs typeface="Courier New" panose="02070309020205020404" pitchFamily="49" charset="0"/>
              </a:rPr>
              <a:t> </a:t>
            </a:r>
            <a:r>
              <a:rPr lang="en-US" sz="1500" dirty="0" err="1" smtClean="0">
                <a:solidFill>
                  <a:schemeClr val="tx2">
                    <a:lumMod val="60000"/>
                    <a:lumOff val="40000"/>
                  </a:schemeClr>
                </a:solidFill>
                <a:latin typeface="Courier New" panose="02070309020205020404" pitchFamily="49" charset="0"/>
                <a:cs typeface="Courier New" panose="02070309020205020404" pitchFamily="49" charset="0"/>
              </a:rPr>
              <a:t>XbaI</a:t>
            </a:r>
            <a:r>
              <a:rPr lang="en-US" sz="1500" dirty="0" smtClean="0">
                <a:solidFill>
                  <a:schemeClr val="tx2">
                    <a:lumMod val="60000"/>
                    <a:lumOff val="40000"/>
                  </a:schemeClr>
                </a:solidFill>
                <a:latin typeface="Courier New" panose="02070309020205020404" pitchFamily="49" charset="0"/>
                <a:cs typeface="Courier New" panose="02070309020205020404" pitchFamily="49" charset="0"/>
              </a:rPr>
              <a:t>   </a:t>
            </a:r>
            <a:r>
              <a:rPr lang="en-US" sz="1500" dirty="0" smtClean="0">
                <a:solidFill>
                  <a:schemeClr val="accent6">
                    <a:lumMod val="75000"/>
                  </a:schemeClr>
                </a:solidFill>
                <a:latin typeface="Courier New" panose="02070309020205020404" pitchFamily="49" charset="0"/>
                <a:cs typeface="Courier New" panose="02070309020205020404" pitchFamily="49" charset="0"/>
              </a:rPr>
              <a:t>-35  </a:t>
            </a:r>
            <a:r>
              <a:rPr lang="en-US" sz="1500" dirty="0" err="1" smtClean="0">
                <a:solidFill>
                  <a:srgbClr val="00B050"/>
                </a:solidFill>
                <a:latin typeface="Courier New" panose="02070309020205020404" pitchFamily="49" charset="0"/>
                <a:cs typeface="Courier New" panose="02070309020205020404" pitchFamily="49" charset="0"/>
              </a:rPr>
              <a:t>NheI</a:t>
            </a:r>
            <a:r>
              <a:rPr lang="en-US" sz="1500" dirty="0" smtClean="0">
                <a:solidFill>
                  <a:srgbClr val="00B050"/>
                </a:solidFill>
                <a:latin typeface="Courier New" panose="02070309020205020404" pitchFamily="49" charset="0"/>
                <a:cs typeface="Courier New" panose="02070309020205020404" pitchFamily="49" charset="0"/>
              </a:rPr>
              <a:t>  </a:t>
            </a:r>
            <a:r>
              <a:rPr lang="en-US" sz="1500" dirty="0" err="1" smtClean="0">
                <a:latin typeface="Courier New" panose="02070309020205020404" pitchFamily="49" charset="0"/>
                <a:cs typeface="Courier New" panose="02070309020205020404" pitchFamily="49" charset="0"/>
              </a:rPr>
              <a:t>TCAGT</a:t>
            </a:r>
            <a:r>
              <a:rPr lang="en-US" sz="1500" dirty="0" err="1" smtClean="0">
                <a:solidFill>
                  <a:srgbClr val="00B050"/>
                </a:solidFill>
                <a:latin typeface="Courier New" panose="02070309020205020404" pitchFamily="49" charset="0"/>
                <a:cs typeface="Courier New" panose="02070309020205020404" pitchFamily="49" charset="0"/>
              </a:rPr>
              <a:t>AvrII</a:t>
            </a:r>
            <a:r>
              <a:rPr lang="en-US" sz="1500" dirty="0" smtClean="0">
                <a:solidFill>
                  <a:srgbClr val="00B050"/>
                </a:solidFill>
                <a:latin typeface="Courier New" panose="02070309020205020404" pitchFamily="49" charset="0"/>
                <a:cs typeface="Courier New" panose="02070309020205020404" pitchFamily="49" charset="0"/>
              </a:rPr>
              <a:t> </a:t>
            </a:r>
            <a:r>
              <a:rPr lang="en-US" sz="1500" dirty="0" smtClean="0">
                <a:solidFill>
                  <a:schemeClr val="accent6">
                    <a:lumMod val="75000"/>
                  </a:schemeClr>
                </a:solidFill>
                <a:latin typeface="Courier New" panose="02070309020205020404" pitchFamily="49" charset="0"/>
                <a:cs typeface="Courier New" panose="02070309020205020404" pitchFamily="49" charset="0"/>
              </a:rPr>
              <a:t>-10  </a:t>
            </a:r>
            <a:r>
              <a:rPr lang="en-US" sz="1500" dirty="0" smtClean="0">
                <a:latin typeface="Courier New" panose="02070309020205020404" pitchFamily="49" charset="0"/>
                <a:cs typeface="Courier New" panose="02070309020205020404" pitchFamily="49" charset="0"/>
              </a:rPr>
              <a:t>T </a:t>
            </a:r>
            <a:r>
              <a:rPr lang="en-US" sz="1500" dirty="0" err="1" smtClean="0">
                <a:solidFill>
                  <a:srgbClr val="00B050"/>
                </a:solidFill>
                <a:latin typeface="Courier New" panose="02070309020205020404" pitchFamily="49" charset="0"/>
                <a:cs typeface="Courier New" panose="02070309020205020404" pitchFamily="49" charset="0"/>
              </a:rPr>
              <a:t>NheI</a:t>
            </a:r>
            <a:r>
              <a:rPr lang="en-US" sz="1500" dirty="0" smtClean="0">
                <a:solidFill>
                  <a:srgbClr val="00B050"/>
                </a:solidFill>
                <a:latin typeface="Courier New" panose="02070309020205020404" pitchFamily="49" charset="0"/>
                <a:cs typeface="Courier New" panose="02070309020205020404" pitchFamily="49" charset="0"/>
              </a:rPr>
              <a:t> </a:t>
            </a:r>
            <a:r>
              <a:rPr lang="en-US" sz="1500" dirty="0" smtClean="0">
                <a:latin typeface="Courier New" panose="02070309020205020404" pitchFamily="49" charset="0"/>
                <a:cs typeface="Courier New" panose="02070309020205020404" pitchFamily="49" charset="0"/>
              </a:rPr>
              <a:t>T</a:t>
            </a:r>
            <a:r>
              <a:rPr lang="en-US" sz="1500" dirty="0" smtClean="0">
                <a:solidFill>
                  <a:schemeClr val="tx2">
                    <a:lumMod val="60000"/>
                    <a:lumOff val="40000"/>
                  </a:schemeClr>
                </a:solidFill>
                <a:latin typeface="Courier New" panose="02070309020205020404" pitchFamily="49" charset="0"/>
                <a:cs typeface="Courier New" panose="02070309020205020404" pitchFamily="49" charset="0"/>
              </a:rPr>
              <a:t> </a:t>
            </a:r>
            <a:r>
              <a:rPr lang="en-US" sz="1500" dirty="0" err="1" smtClean="0">
                <a:solidFill>
                  <a:schemeClr val="tx2">
                    <a:lumMod val="60000"/>
                    <a:lumOff val="40000"/>
                  </a:schemeClr>
                </a:solidFill>
                <a:latin typeface="Courier New" panose="02070309020205020404" pitchFamily="49" charset="0"/>
                <a:cs typeface="Courier New" panose="02070309020205020404" pitchFamily="49" charset="0"/>
              </a:rPr>
              <a:t>SpeI</a:t>
            </a:r>
            <a:r>
              <a:rPr lang="en-US" sz="1500" dirty="0" smtClean="0">
                <a:solidFill>
                  <a:schemeClr val="tx2">
                    <a:lumMod val="60000"/>
                    <a:lumOff val="40000"/>
                  </a:schemeClr>
                </a:solidFill>
                <a:latin typeface="Courier New" panose="02070309020205020404" pitchFamily="49" charset="0"/>
                <a:cs typeface="Courier New" panose="02070309020205020404" pitchFamily="49" charset="0"/>
              </a:rPr>
              <a:t> . RBS – GFP - Term</a:t>
            </a:r>
            <a:endParaRPr lang="en-US" sz="1500" dirty="0">
              <a:solidFill>
                <a:schemeClr val="tx2">
                  <a:lumMod val="60000"/>
                  <a:lumOff val="40000"/>
                </a:schemeClr>
              </a:solidFill>
              <a:latin typeface="Courier New" panose="02070309020205020404" pitchFamily="49" charset="0"/>
              <a:cs typeface="Courier New" panose="02070309020205020404" pitchFamily="49" charset="0"/>
            </a:endParaRPr>
          </a:p>
          <a:p>
            <a:endParaRPr lang="en-US" sz="1500" dirty="0" smtClean="0">
              <a:solidFill>
                <a:schemeClr val="tx2">
                  <a:lumMod val="60000"/>
                  <a:lumOff val="40000"/>
                </a:schemeClr>
              </a:solidFill>
              <a:latin typeface="Courier New" panose="02070309020205020404" pitchFamily="49" charset="0"/>
              <a:cs typeface="Courier New" panose="02070309020205020404" pitchFamily="49" charset="0"/>
            </a:endParaRPr>
          </a:p>
          <a:p>
            <a:r>
              <a:rPr lang="en-US" sz="1500" dirty="0" err="1" smtClean="0">
                <a:solidFill>
                  <a:schemeClr val="tx2">
                    <a:lumMod val="60000"/>
                    <a:lumOff val="40000"/>
                  </a:schemeClr>
                </a:solidFill>
                <a:latin typeface="Courier New" panose="02070309020205020404" pitchFamily="49" charset="0"/>
                <a:cs typeface="Courier New" panose="02070309020205020404" pitchFamily="49" charset="0"/>
              </a:rPr>
              <a:t>tctagag</a:t>
            </a:r>
            <a:r>
              <a:rPr lang="en-US" sz="1500" dirty="0" err="1" smtClean="0">
                <a:solidFill>
                  <a:schemeClr val="accent6">
                    <a:lumMod val="75000"/>
                  </a:schemeClr>
                </a:solidFill>
                <a:latin typeface="Courier New" panose="02070309020205020404" pitchFamily="49" charset="0"/>
                <a:cs typeface="Courier New" panose="02070309020205020404" pitchFamily="49" charset="0"/>
              </a:rPr>
              <a:t>NTNANN</a:t>
            </a:r>
            <a:r>
              <a:rPr lang="en-US" sz="1500" dirty="0" err="1" smtClean="0">
                <a:solidFill>
                  <a:srgbClr val="00B050"/>
                </a:solidFill>
                <a:latin typeface="Courier New" panose="02070309020205020404" pitchFamily="49" charset="0"/>
                <a:cs typeface="Courier New" panose="02070309020205020404" pitchFamily="49" charset="0"/>
              </a:rPr>
              <a:t>GCTAGC</a:t>
            </a:r>
            <a:r>
              <a:rPr lang="en-US" sz="1500" dirty="0" err="1" smtClean="0">
                <a:latin typeface="Courier New" panose="02070309020205020404" pitchFamily="49" charset="0"/>
                <a:cs typeface="Courier New" panose="02070309020205020404" pitchFamily="49" charset="0"/>
              </a:rPr>
              <a:t>TCAGT</a:t>
            </a:r>
            <a:r>
              <a:rPr lang="en-US" sz="1500" dirty="0" err="1" smtClean="0">
                <a:solidFill>
                  <a:srgbClr val="00B050"/>
                </a:solidFill>
                <a:latin typeface="Courier New" panose="02070309020205020404" pitchFamily="49" charset="0"/>
                <a:cs typeface="Courier New" panose="02070309020205020404" pitchFamily="49" charset="0"/>
              </a:rPr>
              <a:t>CCTAGG</a:t>
            </a:r>
            <a:r>
              <a:rPr lang="en-US" sz="1500" dirty="0" err="1" smtClean="0">
                <a:solidFill>
                  <a:schemeClr val="accent6">
                    <a:lumMod val="75000"/>
                  </a:schemeClr>
                </a:solidFill>
                <a:latin typeface="Courier New" panose="02070309020205020404" pitchFamily="49" charset="0"/>
                <a:cs typeface="Courier New" panose="02070309020205020404" pitchFamily="49" charset="0"/>
              </a:rPr>
              <a:t>NANNN</a:t>
            </a:r>
            <a:r>
              <a:rPr lang="en-US" sz="1500" dirty="0" err="1" smtClean="0">
                <a:latin typeface="Courier New" panose="02070309020205020404" pitchFamily="49" charset="0"/>
                <a:cs typeface="Courier New" panose="02070309020205020404" pitchFamily="49" charset="0"/>
              </a:rPr>
              <a:t>T</a:t>
            </a:r>
            <a:r>
              <a:rPr lang="en-US" sz="1500" dirty="0" err="1" smtClean="0">
                <a:solidFill>
                  <a:srgbClr val="00B050"/>
                </a:solidFill>
                <a:latin typeface="Courier New" panose="02070309020205020404" pitchFamily="49" charset="0"/>
                <a:cs typeface="Courier New" panose="02070309020205020404" pitchFamily="49" charset="0"/>
              </a:rPr>
              <a:t>GCTAGC</a:t>
            </a:r>
            <a:r>
              <a:rPr lang="en-US" sz="1500" dirty="0" err="1" smtClean="0">
                <a:latin typeface="Courier New" panose="02070309020205020404" pitchFamily="49" charset="0"/>
                <a:cs typeface="Courier New" panose="02070309020205020404" pitchFamily="49" charset="0"/>
              </a:rPr>
              <a:t>T</a:t>
            </a:r>
            <a:r>
              <a:rPr lang="en-US" sz="1500" dirty="0" err="1" smtClean="0">
                <a:solidFill>
                  <a:schemeClr val="tx2">
                    <a:lumMod val="60000"/>
                    <a:lumOff val="40000"/>
                  </a:schemeClr>
                </a:solidFill>
                <a:latin typeface="Courier New" panose="02070309020205020404" pitchFamily="49" charset="0"/>
                <a:cs typeface="Courier New" panose="02070309020205020404" pitchFamily="49" charset="0"/>
              </a:rPr>
              <a:t>ACTAGT</a:t>
            </a:r>
            <a:endParaRPr lang="en-US" sz="1500" dirty="0">
              <a:solidFill>
                <a:schemeClr val="tx2">
                  <a:lumMod val="60000"/>
                  <a:lumOff val="4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97611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solidFill>
                  <a:prstClr val="black"/>
                </a:solidFill>
                <a:latin typeface="Rockwell Extra Bold" pitchFamily="18" charset="0"/>
              </a:rPr>
              <a:t>The J23100 series</a:t>
            </a:r>
            <a:endParaRPr lang="en-US" sz="2800" i="1" dirty="0">
              <a:solidFill>
                <a:prstClr val="black"/>
              </a:solidFill>
              <a:latin typeface="Rockwell Extra Bold" pitchFamily="18" charset="0"/>
            </a:endParaRPr>
          </a:p>
        </p:txBody>
      </p:sp>
      <p:pic>
        <p:nvPicPr>
          <p:cNvPr id="8197" name="Picture 7"/>
          <p:cNvPicPr>
            <a:picLocks noChangeAspect="1" noChangeArrowheads="1"/>
          </p:cNvPicPr>
          <p:nvPr/>
        </p:nvPicPr>
        <p:blipFill>
          <a:blip r:embed="rId3" cstate="print"/>
          <a:srcRect/>
          <a:stretch>
            <a:fillRect/>
          </a:stretch>
        </p:blipFill>
        <p:spPr bwMode="auto">
          <a:xfrm>
            <a:off x="228600" y="2135164"/>
            <a:ext cx="5105401" cy="5245183"/>
          </a:xfrm>
          <a:prstGeom prst="rect">
            <a:avLst/>
          </a:prstGeom>
          <a:noFill/>
          <a:ln w="9525">
            <a:noFill/>
            <a:miter lim="800000"/>
            <a:headEnd/>
            <a:tailEnd/>
          </a:ln>
        </p:spPr>
      </p:pic>
      <p:sp>
        <p:nvSpPr>
          <p:cNvPr id="2" name="Rectangle 1"/>
          <p:cNvSpPr/>
          <p:nvPr/>
        </p:nvSpPr>
        <p:spPr>
          <a:xfrm>
            <a:off x="495300" y="1186881"/>
            <a:ext cx="9029700" cy="553998"/>
          </a:xfrm>
          <a:prstGeom prst="rect">
            <a:avLst/>
          </a:prstGeom>
        </p:spPr>
        <p:txBody>
          <a:bodyPr wrap="square">
            <a:spAutoFit/>
          </a:bodyPr>
          <a:lstStyle/>
          <a:p>
            <a:r>
              <a:rPr lang="en-US" sz="1500" dirty="0">
                <a:solidFill>
                  <a:schemeClr val="tx2">
                    <a:lumMod val="60000"/>
                    <a:lumOff val="40000"/>
                  </a:schemeClr>
                </a:solidFill>
                <a:latin typeface="Courier New" panose="02070309020205020404" pitchFamily="49" charset="0"/>
                <a:cs typeface="Courier New" panose="02070309020205020404" pitchFamily="49" charset="0"/>
              </a:rPr>
              <a:t> </a:t>
            </a:r>
            <a:r>
              <a:rPr lang="en-US" sz="1500" dirty="0" err="1">
                <a:solidFill>
                  <a:schemeClr val="tx2">
                    <a:lumMod val="60000"/>
                    <a:lumOff val="40000"/>
                  </a:schemeClr>
                </a:solidFill>
                <a:latin typeface="Courier New" panose="02070309020205020404" pitchFamily="49" charset="0"/>
                <a:cs typeface="Courier New" panose="02070309020205020404" pitchFamily="49" charset="0"/>
              </a:rPr>
              <a:t>XbaI</a:t>
            </a:r>
            <a:r>
              <a:rPr lang="en-US" sz="1500" dirty="0">
                <a:solidFill>
                  <a:schemeClr val="tx2">
                    <a:lumMod val="60000"/>
                    <a:lumOff val="40000"/>
                  </a:schemeClr>
                </a:solidFill>
                <a:latin typeface="Courier New" panose="02070309020205020404" pitchFamily="49" charset="0"/>
                <a:cs typeface="Courier New" panose="02070309020205020404" pitchFamily="49" charset="0"/>
              </a:rPr>
              <a:t>   </a:t>
            </a:r>
            <a:r>
              <a:rPr lang="en-US" sz="1500" dirty="0">
                <a:solidFill>
                  <a:schemeClr val="accent6">
                    <a:lumMod val="75000"/>
                  </a:schemeClr>
                </a:solidFill>
                <a:latin typeface="Courier New" panose="02070309020205020404" pitchFamily="49" charset="0"/>
                <a:cs typeface="Courier New" panose="02070309020205020404" pitchFamily="49" charset="0"/>
              </a:rPr>
              <a:t>-35  </a:t>
            </a:r>
            <a:r>
              <a:rPr lang="en-US" sz="1500" dirty="0" err="1">
                <a:solidFill>
                  <a:srgbClr val="00B050"/>
                </a:solidFill>
                <a:latin typeface="Courier New" panose="02070309020205020404" pitchFamily="49" charset="0"/>
                <a:cs typeface="Courier New" panose="02070309020205020404" pitchFamily="49" charset="0"/>
              </a:rPr>
              <a:t>NheI</a:t>
            </a:r>
            <a:r>
              <a:rPr lang="en-US" sz="1500" dirty="0">
                <a:solidFill>
                  <a:srgbClr val="00B050"/>
                </a:solidFill>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TCAGT</a:t>
            </a:r>
            <a:r>
              <a:rPr lang="en-US" sz="1500" dirty="0" err="1">
                <a:solidFill>
                  <a:srgbClr val="00B050"/>
                </a:solidFill>
                <a:latin typeface="Courier New" panose="02070309020205020404" pitchFamily="49" charset="0"/>
                <a:cs typeface="Courier New" panose="02070309020205020404" pitchFamily="49" charset="0"/>
              </a:rPr>
              <a:t>AvrII</a:t>
            </a:r>
            <a:r>
              <a:rPr lang="en-US" sz="1500" dirty="0">
                <a:solidFill>
                  <a:srgbClr val="00B050"/>
                </a:solidFill>
                <a:latin typeface="Courier New" panose="02070309020205020404" pitchFamily="49" charset="0"/>
                <a:cs typeface="Courier New" panose="02070309020205020404" pitchFamily="49" charset="0"/>
              </a:rPr>
              <a:t> </a:t>
            </a:r>
            <a:r>
              <a:rPr lang="en-US" sz="1500" dirty="0">
                <a:solidFill>
                  <a:schemeClr val="accent6">
                    <a:lumMod val="75000"/>
                  </a:schemeClr>
                </a:solidFill>
                <a:latin typeface="Courier New" panose="02070309020205020404" pitchFamily="49" charset="0"/>
                <a:cs typeface="Courier New" panose="02070309020205020404" pitchFamily="49" charset="0"/>
              </a:rPr>
              <a:t>-10  </a:t>
            </a:r>
            <a:r>
              <a:rPr lang="en-US" sz="1500" dirty="0">
                <a:latin typeface="Courier New" panose="02070309020205020404" pitchFamily="49" charset="0"/>
                <a:cs typeface="Courier New" panose="02070309020205020404" pitchFamily="49" charset="0"/>
              </a:rPr>
              <a:t>T </a:t>
            </a:r>
            <a:r>
              <a:rPr lang="en-US" sz="1500" dirty="0" err="1">
                <a:solidFill>
                  <a:srgbClr val="00B050"/>
                </a:solidFill>
                <a:latin typeface="Courier New" panose="02070309020205020404" pitchFamily="49" charset="0"/>
                <a:cs typeface="Courier New" panose="02070309020205020404" pitchFamily="49" charset="0"/>
              </a:rPr>
              <a:t>NheI</a:t>
            </a:r>
            <a:r>
              <a:rPr lang="en-US" sz="1500" dirty="0">
                <a:solidFill>
                  <a:srgbClr val="00B05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T</a:t>
            </a:r>
            <a:r>
              <a:rPr lang="en-US" sz="1500" dirty="0">
                <a:solidFill>
                  <a:schemeClr val="tx2">
                    <a:lumMod val="60000"/>
                    <a:lumOff val="40000"/>
                  </a:schemeClr>
                </a:solidFill>
                <a:latin typeface="Courier New" panose="02070309020205020404" pitchFamily="49" charset="0"/>
                <a:cs typeface="Courier New" panose="02070309020205020404" pitchFamily="49" charset="0"/>
              </a:rPr>
              <a:t> </a:t>
            </a:r>
            <a:r>
              <a:rPr lang="en-US" sz="1500" dirty="0" err="1">
                <a:solidFill>
                  <a:schemeClr val="tx2">
                    <a:lumMod val="60000"/>
                    <a:lumOff val="40000"/>
                  </a:schemeClr>
                </a:solidFill>
                <a:latin typeface="Courier New" panose="02070309020205020404" pitchFamily="49" charset="0"/>
                <a:cs typeface="Courier New" panose="02070309020205020404" pitchFamily="49" charset="0"/>
              </a:rPr>
              <a:t>SpeI</a:t>
            </a:r>
            <a:r>
              <a:rPr lang="en-US" sz="1500" dirty="0">
                <a:solidFill>
                  <a:schemeClr val="tx2">
                    <a:lumMod val="60000"/>
                    <a:lumOff val="40000"/>
                  </a:schemeClr>
                </a:solidFill>
                <a:latin typeface="Courier New" panose="02070309020205020404" pitchFamily="49" charset="0"/>
                <a:cs typeface="Courier New" panose="02070309020205020404" pitchFamily="49" charset="0"/>
              </a:rPr>
              <a:t> . RBS – GFP - </a:t>
            </a:r>
            <a:r>
              <a:rPr lang="en-US" sz="1500" dirty="0" smtClean="0">
                <a:solidFill>
                  <a:schemeClr val="tx2">
                    <a:lumMod val="60000"/>
                    <a:lumOff val="40000"/>
                  </a:schemeClr>
                </a:solidFill>
                <a:latin typeface="Courier New" panose="02070309020205020404" pitchFamily="49" charset="0"/>
                <a:cs typeface="Courier New" panose="02070309020205020404" pitchFamily="49" charset="0"/>
              </a:rPr>
              <a:t>Term</a:t>
            </a:r>
          </a:p>
          <a:p>
            <a:r>
              <a:rPr lang="en-US" sz="1500" dirty="0" err="1" smtClean="0">
                <a:solidFill>
                  <a:schemeClr val="tx2">
                    <a:lumMod val="60000"/>
                    <a:lumOff val="40000"/>
                  </a:schemeClr>
                </a:solidFill>
                <a:latin typeface="Courier New" panose="02070309020205020404" pitchFamily="49" charset="0"/>
                <a:cs typeface="Courier New" panose="02070309020205020404" pitchFamily="49" charset="0"/>
              </a:rPr>
              <a:t>tctagag</a:t>
            </a:r>
            <a:r>
              <a:rPr lang="en-US" sz="1500" dirty="0" err="1" smtClean="0">
                <a:solidFill>
                  <a:schemeClr val="accent6">
                    <a:lumMod val="75000"/>
                  </a:schemeClr>
                </a:solidFill>
                <a:latin typeface="Courier New" panose="02070309020205020404" pitchFamily="49" charset="0"/>
                <a:cs typeface="Courier New" panose="02070309020205020404" pitchFamily="49" charset="0"/>
              </a:rPr>
              <a:t>NTNANN</a:t>
            </a:r>
            <a:r>
              <a:rPr lang="en-US" sz="1500" dirty="0" err="1" smtClean="0">
                <a:solidFill>
                  <a:srgbClr val="00B050"/>
                </a:solidFill>
                <a:latin typeface="Courier New" panose="02070309020205020404" pitchFamily="49" charset="0"/>
                <a:cs typeface="Courier New" panose="02070309020205020404" pitchFamily="49" charset="0"/>
              </a:rPr>
              <a:t>GCTAGC</a:t>
            </a:r>
            <a:r>
              <a:rPr lang="en-US" sz="1500" dirty="0" err="1" smtClean="0">
                <a:latin typeface="Courier New" panose="02070309020205020404" pitchFamily="49" charset="0"/>
                <a:cs typeface="Courier New" panose="02070309020205020404" pitchFamily="49" charset="0"/>
              </a:rPr>
              <a:t>TCAGT</a:t>
            </a:r>
            <a:r>
              <a:rPr lang="en-US" sz="1500" dirty="0" err="1" smtClean="0">
                <a:solidFill>
                  <a:srgbClr val="00B050"/>
                </a:solidFill>
                <a:latin typeface="Courier New" panose="02070309020205020404" pitchFamily="49" charset="0"/>
                <a:cs typeface="Courier New" panose="02070309020205020404" pitchFamily="49" charset="0"/>
              </a:rPr>
              <a:t>CCTAGG</a:t>
            </a:r>
            <a:r>
              <a:rPr lang="en-US" sz="1500" dirty="0" err="1" smtClean="0">
                <a:solidFill>
                  <a:schemeClr val="accent6">
                    <a:lumMod val="75000"/>
                  </a:schemeClr>
                </a:solidFill>
                <a:latin typeface="Courier New" panose="02070309020205020404" pitchFamily="49" charset="0"/>
                <a:cs typeface="Courier New" panose="02070309020205020404" pitchFamily="49" charset="0"/>
              </a:rPr>
              <a:t>NANNN</a:t>
            </a:r>
            <a:r>
              <a:rPr lang="en-US" sz="1500" dirty="0" err="1" smtClean="0">
                <a:latin typeface="Courier New" panose="02070309020205020404" pitchFamily="49" charset="0"/>
                <a:cs typeface="Courier New" panose="02070309020205020404" pitchFamily="49" charset="0"/>
              </a:rPr>
              <a:t>T</a:t>
            </a:r>
            <a:r>
              <a:rPr lang="en-US" sz="1500" dirty="0" err="1" smtClean="0">
                <a:solidFill>
                  <a:srgbClr val="00B050"/>
                </a:solidFill>
                <a:latin typeface="Courier New" panose="02070309020205020404" pitchFamily="49" charset="0"/>
                <a:cs typeface="Courier New" panose="02070309020205020404" pitchFamily="49" charset="0"/>
              </a:rPr>
              <a:t>GCTAGC</a:t>
            </a:r>
            <a:r>
              <a:rPr lang="en-US" sz="1500" dirty="0" err="1" smtClean="0">
                <a:latin typeface="Courier New" panose="02070309020205020404" pitchFamily="49" charset="0"/>
                <a:cs typeface="Courier New" panose="02070309020205020404" pitchFamily="49" charset="0"/>
              </a:rPr>
              <a:t>T</a:t>
            </a:r>
            <a:r>
              <a:rPr lang="en-US" sz="1500" dirty="0" err="1" smtClean="0">
                <a:solidFill>
                  <a:schemeClr val="tx2">
                    <a:lumMod val="60000"/>
                    <a:lumOff val="40000"/>
                  </a:schemeClr>
                </a:solidFill>
                <a:latin typeface="Courier New" panose="02070309020205020404" pitchFamily="49" charset="0"/>
                <a:cs typeface="Courier New" panose="02070309020205020404" pitchFamily="49" charset="0"/>
              </a:rPr>
              <a:t>ACTAGT</a:t>
            </a:r>
            <a:endParaRPr lang="en-US" sz="1500" dirty="0">
              <a:solidFill>
                <a:schemeClr val="tx2">
                  <a:lumMod val="60000"/>
                  <a:lumOff val="40000"/>
                </a:schemeClr>
              </a:solidFill>
              <a:latin typeface="Courier New" panose="02070309020205020404" pitchFamily="49" charset="0"/>
              <a:cs typeface="Courier New" panose="02070309020205020404" pitchFamily="49" charset="0"/>
            </a:endParaRPr>
          </a:p>
        </p:txBody>
      </p:sp>
      <p:pic>
        <p:nvPicPr>
          <p:cNvPr id="8196" name="Picture 6"/>
          <p:cNvPicPr>
            <a:picLocks noChangeAspect="1" noChangeArrowheads="1"/>
          </p:cNvPicPr>
          <p:nvPr/>
        </p:nvPicPr>
        <p:blipFill>
          <a:blip r:embed="rId4" cstate="print"/>
          <a:srcRect/>
          <a:stretch>
            <a:fillRect/>
          </a:stretch>
        </p:blipFill>
        <p:spPr bwMode="auto">
          <a:xfrm>
            <a:off x="4747260" y="3307080"/>
            <a:ext cx="4017963" cy="2209800"/>
          </a:xfrm>
          <a:prstGeom prst="rect">
            <a:avLst/>
          </a:prstGeom>
          <a:noFill/>
          <a:ln w="9525">
            <a:noFill/>
            <a:miter lim="800000"/>
            <a:headEnd/>
            <a:tailEnd/>
          </a:ln>
        </p:spPr>
      </p:pic>
    </p:spTree>
    <p:extLst>
      <p:ext uri="{BB962C8B-B14F-4D97-AF65-F5344CB8AC3E}">
        <p14:creationId xmlns:p14="http://schemas.microsoft.com/office/powerpoint/2010/main" val="573531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p:txBody>
          <a:bodyPr/>
          <a:lstStyle/>
          <a:p>
            <a:r>
              <a:rPr lang="en-US" dirty="0" smtClean="0">
                <a:solidFill>
                  <a:schemeClr val="bg1"/>
                </a:solidFill>
                <a:latin typeface="Rockwell Extra Bold" pitchFamily="18" charset="0"/>
                <a:ea typeface="+mn-ea"/>
                <a:cs typeface="Arial" charset="0"/>
              </a:rPr>
              <a:t>Relative Promoter Units</a:t>
            </a:r>
            <a:endParaRPr lang="en-US" dirty="0">
              <a:solidFill>
                <a:schemeClr val="bg1"/>
              </a:solidFill>
              <a:latin typeface="Rockwell Extra Bold" pitchFamily="18" charset="0"/>
              <a:ea typeface="+mn-ea"/>
              <a:cs typeface="Arial" charset="0"/>
            </a:endParaRPr>
          </a:p>
        </p:txBody>
      </p:sp>
      <p:sp>
        <p:nvSpPr>
          <p:cNvPr id="5" name="Rectangle 2"/>
          <p:cNvSpPr>
            <a:spLocks noChangeArrowheads="1"/>
          </p:cNvSpPr>
          <p:nvPr/>
        </p:nvSpPr>
        <p:spPr bwMode="auto">
          <a:xfrm>
            <a:off x="6477000" y="6019800"/>
            <a:ext cx="1916113" cy="369888"/>
          </a:xfrm>
          <a:prstGeom prst="rect">
            <a:avLst/>
          </a:prstGeom>
          <a:noFill/>
          <a:ln w="9525">
            <a:noFill/>
            <a:miter lim="800000"/>
            <a:headEnd/>
            <a:tailEnd/>
          </a:ln>
        </p:spPr>
        <p:txBody>
          <a:bodyPr wrap="none">
            <a:spAutoFit/>
          </a:bodyPr>
          <a:lstStyle/>
          <a:p>
            <a:r>
              <a:rPr lang="en-US" dirty="0">
                <a:solidFill>
                  <a:prstClr val="white"/>
                </a:solidFill>
              </a:rPr>
              <a:t>PMID 19298678 </a:t>
            </a:r>
          </a:p>
        </p:txBody>
      </p:sp>
    </p:spTree>
    <p:extLst>
      <p:ext uri="{BB962C8B-B14F-4D97-AF65-F5344CB8AC3E}">
        <p14:creationId xmlns:p14="http://schemas.microsoft.com/office/powerpoint/2010/main" val="3980892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smtClean="0">
                <a:solidFill>
                  <a:prstClr val="black"/>
                </a:solidFill>
                <a:latin typeface="Rockwell Extra Bold" pitchFamily="18" charset="0"/>
              </a:rPr>
              <a:t>Encapsulation of Promoter Activity</a:t>
            </a:r>
            <a:endParaRPr lang="en-US" sz="2800" i="1" dirty="0">
              <a:solidFill>
                <a:prstClr val="black"/>
              </a:solidFill>
              <a:latin typeface="Rockwell Extra Bold" pitchFamily="18" charset="0"/>
            </a:endParaRPr>
          </a:p>
        </p:txBody>
      </p:sp>
      <p:sp>
        <p:nvSpPr>
          <p:cNvPr id="3" name="TextBox 2"/>
          <p:cNvSpPr txBox="1"/>
          <p:nvPr/>
        </p:nvSpPr>
        <p:spPr>
          <a:xfrm>
            <a:off x="990600" y="1765280"/>
            <a:ext cx="8305800" cy="3416320"/>
          </a:xfrm>
          <a:prstGeom prst="rect">
            <a:avLst/>
          </a:prstGeom>
          <a:noFill/>
        </p:spPr>
        <p:txBody>
          <a:bodyPr wrap="square" rtlCol="0">
            <a:spAutoFit/>
          </a:bodyPr>
          <a:lstStyle/>
          <a:p>
            <a:pPr>
              <a:tabLst>
                <a:tab pos="288925" algn="l"/>
                <a:tab pos="682625" algn="l"/>
              </a:tabLst>
            </a:pPr>
            <a:r>
              <a:rPr lang="en-US" sz="2400" dirty="0" smtClean="0"/>
              <a:t>{</a:t>
            </a:r>
          </a:p>
          <a:p>
            <a:pPr>
              <a:tabLst>
                <a:tab pos="288925" algn="l"/>
                <a:tab pos="682625" algn="l"/>
              </a:tabLst>
            </a:pPr>
            <a:r>
              <a:rPr lang="en-US" sz="2400" dirty="0" smtClean="0">
                <a:solidFill>
                  <a:schemeClr val="accent6">
                    <a:lumMod val="75000"/>
                  </a:schemeClr>
                </a:solidFill>
              </a:rPr>
              <a:t>	“name” : “J23100”,</a:t>
            </a:r>
          </a:p>
          <a:p>
            <a:pPr>
              <a:tabLst>
                <a:tab pos="288925" algn="l"/>
                <a:tab pos="682625" algn="l"/>
              </a:tabLst>
            </a:pPr>
            <a:r>
              <a:rPr lang="en-US" sz="2400" dirty="0" smtClean="0">
                <a:solidFill>
                  <a:schemeClr val="accent6">
                    <a:lumMod val="75000"/>
                  </a:schemeClr>
                </a:solidFill>
              </a:rPr>
              <a:t>	“</a:t>
            </a:r>
            <a:r>
              <a:rPr lang="en-US" sz="2400" dirty="0">
                <a:solidFill>
                  <a:schemeClr val="accent6">
                    <a:lumMod val="75000"/>
                  </a:schemeClr>
                </a:solidFill>
              </a:rPr>
              <a:t>sequence” : “</a:t>
            </a:r>
            <a:r>
              <a:rPr lang="en-US" sz="2400" dirty="0" err="1" smtClean="0">
                <a:solidFill>
                  <a:schemeClr val="accent6">
                    <a:lumMod val="75000"/>
                  </a:schemeClr>
                </a:solidFill>
              </a:rPr>
              <a:t>ttgacggctagctcagtcctaggtacagtgctagc</a:t>
            </a:r>
            <a:r>
              <a:rPr lang="en-US" sz="2400" dirty="0" smtClean="0">
                <a:solidFill>
                  <a:schemeClr val="accent6">
                    <a:lumMod val="75000"/>
                  </a:schemeClr>
                </a:solidFill>
              </a:rPr>
              <a:t>”,</a:t>
            </a:r>
          </a:p>
          <a:p>
            <a:pPr>
              <a:tabLst>
                <a:tab pos="288925" algn="l"/>
                <a:tab pos="682625" algn="l"/>
              </a:tabLst>
            </a:pPr>
            <a:r>
              <a:rPr lang="en-US" sz="2400" dirty="0" smtClean="0">
                <a:solidFill>
                  <a:schemeClr val="accent1">
                    <a:lumMod val="75000"/>
                  </a:schemeClr>
                </a:solidFill>
              </a:rPr>
              <a:t>	“function” : {</a:t>
            </a:r>
          </a:p>
          <a:p>
            <a:pPr>
              <a:tabLst>
                <a:tab pos="288925" algn="l"/>
                <a:tab pos="682625" algn="l"/>
              </a:tabLst>
            </a:pPr>
            <a:r>
              <a:rPr lang="en-US" sz="2400" dirty="0">
                <a:solidFill>
                  <a:schemeClr val="accent1">
                    <a:lumMod val="75000"/>
                  </a:schemeClr>
                </a:solidFill>
              </a:rPr>
              <a:t>	</a:t>
            </a:r>
            <a:r>
              <a:rPr lang="en-US" sz="2400" dirty="0" smtClean="0">
                <a:solidFill>
                  <a:schemeClr val="accent1">
                    <a:lumMod val="75000"/>
                  </a:schemeClr>
                </a:solidFill>
              </a:rPr>
              <a:t>	“type” : “</a:t>
            </a:r>
            <a:r>
              <a:rPr lang="en-US" sz="2400" dirty="0" err="1" smtClean="0">
                <a:solidFill>
                  <a:schemeClr val="accent1">
                    <a:lumMod val="75000"/>
                  </a:schemeClr>
                </a:solidFill>
              </a:rPr>
              <a:t>prokaryotic_promoter</a:t>
            </a:r>
            <a:r>
              <a:rPr lang="en-US" sz="2400" dirty="0" smtClean="0">
                <a:solidFill>
                  <a:schemeClr val="accent1">
                    <a:lumMod val="75000"/>
                  </a:schemeClr>
                </a:solidFill>
              </a:rPr>
              <a:t>”,</a:t>
            </a:r>
          </a:p>
          <a:p>
            <a:pPr>
              <a:tabLst>
                <a:tab pos="288925" algn="l"/>
                <a:tab pos="682625" algn="l"/>
              </a:tabLst>
            </a:pPr>
            <a:r>
              <a:rPr lang="en-US" sz="2400" dirty="0">
                <a:solidFill>
                  <a:schemeClr val="accent1">
                    <a:lumMod val="75000"/>
                  </a:schemeClr>
                </a:solidFill>
              </a:rPr>
              <a:t>	</a:t>
            </a:r>
            <a:r>
              <a:rPr lang="en-US" sz="2400" dirty="0" smtClean="0">
                <a:solidFill>
                  <a:schemeClr val="accent1">
                    <a:lumMod val="75000"/>
                  </a:schemeClr>
                </a:solidFill>
              </a:rPr>
              <a:t>	“sigma” : “sigma70”,</a:t>
            </a:r>
          </a:p>
          <a:p>
            <a:pPr>
              <a:tabLst>
                <a:tab pos="288925" algn="l"/>
                <a:tab pos="682625" algn="l"/>
              </a:tabLst>
            </a:pPr>
            <a:r>
              <a:rPr lang="en-US" sz="2400" dirty="0">
                <a:solidFill>
                  <a:schemeClr val="accent1">
                    <a:lumMod val="75000"/>
                  </a:schemeClr>
                </a:solidFill>
              </a:rPr>
              <a:t>	</a:t>
            </a:r>
            <a:r>
              <a:rPr lang="en-US" sz="2400" dirty="0" smtClean="0">
                <a:solidFill>
                  <a:schemeClr val="accent1">
                    <a:lumMod val="75000"/>
                  </a:schemeClr>
                </a:solidFill>
              </a:rPr>
              <a:t>	“strength” : 74</a:t>
            </a:r>
          </a:p>
          <a:p>
            <a:pPr>
              <a:tabLst>
                <a:tab pos="288925" algn="l"/>
                <a:tab pos="682625" algn="l"/>
              </a:tabLst>
            </a:pPr>
            <a:r>
              <a:rPr lang="en-US" sz="2400" dirty="0" smtClean="0">
                <a:solidFill>
                  <a:schemeClr val="accent1">
                    <a:lumMod val="75000"/>
                  </a:schemeClr>
                </a:solidFill>
              </a:rPr>
              <a:t>	}</a:t>
            </a:r>
          </a:p>
          <a:p>
            <a:pPr>
              <a:tabLst>
                <a:tab pos="288925" algn="l"/>
                <a:tab pos="682625" algn="l"/>
              </a:tabLst>
            </a:pPr>
            <a:r>
              <a:rPr lang="en-US" sz="2400" dirty="0"/>
              <a:t>}</a:t>
            </a:r>
          </a:p>
        </p:txBody>
      </p:sp>
    </p:spTree>
    <p:extLst>
      <p:ext uri="{BB962C8B-B14F-4D97-AF65-F5344CB8AC3E}">
        <p14:creationId xmlns:p14="http://schemas.microsoft.com/office/powerpoint/2010/main" val="963730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5"/>
</p:tagLst>
</file>

<file path=ppt/tags/tag2.xml><?xml version="1.0" encoding="utf-8"?>
<p:tagLst xmlns:a="http://schemas.openxmlformats.org/drawingml/2006/main" xmlns:r="http://schemas.openxmlformats.org/officeDocument/2006/relationships" xmlns:p="http://schemas.openxmlformats.org/presentationml/2006/main">
  <p:tag name="TIMING" val="|6.1|72|12.5"/>
</p:tagLst>
</file>

<file path=ppt/tags/tag3.xml><?xml version="1.0" encoding="utf-8"?>
<p:tagLst xmlns:a="http://schemas.openxmlformats.org/drawingml/2006/main" xmlns:r="http://schemas.openxmlformats.org/officeDocument/2006/relationships" xmlns:p="http://schemas.openxmlformats.org/presentationml/2006/main">
  <p:tag name="TIMING" val="|9.4"/>
</p:tagLst>
</file>

<file path=ppt/tags/tag4.xml><?xml version="1.0" encoding="utf-8"?>
<p:tagLst xmlns:a="http://schemas.openxmlformats.org/drawingml/2006/main" xmlns:r="http://schemas.openxmlformats.org/officeDocument/2006/relationships" xmlns:p="http://schemas.openxmlformats.org/presentationml/2006/main">
  <p:tag name="TIMING" val="|13.9|33.4"/>
</p:tagLst>
</file>

<file path=ppt/tags/tag5.xml><?xml version="1.0" encoding="utf-8"?>
<p:tagLst xmlns:a="http://schemas.openxmlformats.org/drawingml/2006/main" xmlns:r="http://schemas.openxmlformats.org/officeDocument/2006/relationships" xmlns:p="http://schemas.openxmlformats.org/presentationml/2006/main">
  <p:tag name="TIMING" val="|5.3|3.8"/>
</p:tagLst>
</file>

<file path=ppt/tags/tag6.xml><?xml version="1.0" encoding="utf-8"?>
<p:tagLst xmlns:a="http://schemas.openxmlformats.org/drawingml/2006/main" xmlns:r="http://schemas.openxmlformats.org/officeDocument/2006/relationships" xmlns:p="http://schemas.openxmlformats.org/presentationml/2006/main">
  <p:tag name="TIMING" val="|11.1|13.9|35.9"/>
</p:tagLst>
</file>

<file path=ppt/tags/tag7.xml><?xml version="1.0" encoding="utf-8"?>
<p:tagLst xmlns:a="http://schemas.openxmlformats.org/drawingml/2006/main" xmlns:r="http://schemas.openxmlformats.org/officeDocument/2006/relationships" xmlns:p="http://schemas.openxmlformats.org/presentationml/2006/main">
  <p:tag name="TIMING" val="|48.5"/>
</p:tagLst>
</file>

<file path=ppt/tags/tag8.xml><?xml version="1.0" encoding="utf-8"?>
<p:tagLst xmlns:a="http://schemas.openxmlformats.org/drawingml/2006/main" xmlns:r="http://schemas.openxmlformats.org/officeDocument/2006/relationships" xmlns:p="http://schemas.openxmlformats.org/presentationml/2006/main">
  <p:tag name="TIMING" val="|63.9|6.1"/>
</p:tagLst>
</file>

<file path=ppt/tags/tag9.xml><?xml version="1.0" encoding="utf-8"?>
<p:tagLst xmlns:a="http://schemas.openxmlformats.org/drawingml/2006/main" xmlns:r="http://schemas.openxmlformats.org/officeDocument/2006/relationships" xmlns:p="http://schemas.openxmlformats.org/presentationml/2006/main">
  <p:tag name="TIMING" val="|21.2|1.5|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1663</TotalTime>
  <Words>5981</Words>
  <Application>Microsoft Office PowerPoint</Application>
  <PresentationFormat>On-screen Show (4:3)</PresentationFormat>
  <Paragraphs>286</Paragraphs>
  <Slides>37</Slides>
  <Notes>37</Notes>
  <HiddenSlides>0</HiddenSlides>
  <MMClips>0</MMClips>
  <ScaleCrop>false</ScaleCrop>
  <HeadingPairs>
    <vt:vector size="4" baseType="variant">
      <vt:variant>
        <vt:lpstr>Theme</vt:lpstr>
      </vt:variant>
      <vt:variant>
        <vt:i4>6</vt:i4>
      </vt:variant>
      <vt:variant>
        <vt:lpstr>Slide Titles</vt:lpstr>
      </vt:variant>
      <vt:variant>
        <vt:i4>37</vt:i4>
      </vt:variant>
    </vt:vector>
  </HeadingPairs>
  <TitlesOfParts>
    <vt:vector size="43" baseType="lpstr">
      <vt:lpstr>Office Theme</vt:lpstr>
      <vt:lpstr>1_Office Theme</vt:lpstr>
      <vt:lpstr>13_Office Theme</vt:lpstr>
      <vt:lpstr>14_Office Theme</vt:lpstr>
      <vt:lpstr>4_Office Theme</vt:lpstr>
      <vt:lpstr>3_Office Theme</vt:lpstr>
      <vt:lpstr>Constitutive Promoters</vt:lpstr>
      <vt:lpstr>PowerPoint Presentation</vt:lpstr>
      <vt:lpstr>PowerPoint Presentation</vt:lpstr>
      <vt:lpstr>PowerPoint Presentation</vt:lpstr>
      <vt:lpstr>PowerPoint Presentation</vt:lpstr>
      <vt:lpstr>PowerPoint Presentation</vt:lpstr>
      <vt:lpstr>PowerPoint Presentation</vt:lpstr>
      <vt:lpstr>Relative Promoter Units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Promoters as ‘Parts’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transcriptional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jcanderson</dc:creator>
  <cp:lastModifiedBy>jcanderson</cp:lastModifiedBy>
  <cp:revision>207</cp:revision>
  <dcterms:created xsi:type="dcterms:W3CDTF">2009-10-06T20:01:07Z</dcterms:created>
  <dcterms:modified xsi:type="dcterms:W3CDTF">2013-09-26T05:30:56Z</dcterms:modified>
</cp:coreProperties>
</file>